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3" r:id="rId6"/>
    <p:sldId id="265" r:id="rId7"/>
    <p:sldId id="262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7AC2"/>
    <a:srgbClr val="2474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26" autoAdjust="0"/>
    <p:restoredTop sz="94643"/>
  </p:normalViewPr>
  <p:slideViewPr>
    <p:cSldViewPr snapToGrid="0" snapToObjects="1">
      <p:cViewPr>
        <p:scale>
          <a:sx n="66" d="100"/>
          <a:sy n="66" d="100"/>
        </p:scale>
        <p:origin x="-210" y="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7.png>
</file>

<file path=ppt/media/image2.jp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679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71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752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62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76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8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52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801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25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218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61D7A-7DFD-D144-9844-5A74C7182E5C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35769-89CC-964D-A693-4C744F53B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50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10" Type="http://schemas.openxmlformats.org/officeDocument/2006/relationships/image" Target="../media/image3.emf"/><Relationship Id="rId4" Type="http://schemas.openxmlformats.org/officeDocument/2006/relationships/image" Target="../media/image13.emf"/><Relationship Id="rId9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91893" y="2521283"/>
            <a:ext cx="808266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 smtClean="0">
                <a:solidFill>
                  <a:prstClr val="black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인공지능 자동 </a:t>
            </a:r>
            <a:r>
              <a:rPr lang="ko-KR" altLang="en-US" sz="4400" dirty="0" err="1" smtClean="0">
                <a:solidFill>
                  <a:prstClr val="black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트레이딩</a:t>
            </a:r>
            <a:r>
              <a:rPr lang="ko-KR" altLang="en-US" sz="4400" dirty="0" smtClean="0">
                <a:solidFill>
                  <a:prstClr val="black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 시스템</a:t>
            </a:r>
            <a:endParaRPr lang="en-US" sz="4400" dirty="0">
              <a:solidFill>
                <a:prstClr val="black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BareunDotumOTFPro 3" charset="-127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05199" y="3302781"/>
            <a:ext cx="45432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2060"/>
                </a:solidFill>
                <a:latin typeface="HY동녘B" panose="02030600000101010101" pitchFamily="18" charset="-127"/>
                <a:ea typeface="HY동녘B" panose="02030600000101010101" pitchFamily="18" charset="-127"/>
                <a:cs typeface="BareunDotumOTFPro 3" charset="-127"/>
              </a:rPr>
              <a:t>- </a:t>
            </a:r>
            <a:r>
              <a:rPr lang="ko-KR" altLang="en-US" sz="2400" dirty="0" err="1" smtClean="0">
                <a:solidFill>
                  <a:srgbClr val="002060"/>
                </a:solidFill>
                <a:latin typeface="HY동녘B" panose="02030600000101010101" pitchFamily="18" charset="-127"/>
                <a:ea typeface="HY동녘B" panose="02030600000101010101" pitchFamily="18" charset="-127"/>
                <a:cs typeface="BareunDotumOTFPro 3" charset="-127"/>
              </a:rPr>
              <a:t>딥러닝을</a:t>
            </a:r>
            <a:r>
              <a:rPr lang="ko-KR" altLang="en-US" sz="2400" dirty="0" smtClean="0">
                <a:solidFill>
                  <a:srgbClr val="002060"/>
                </a:solidFill>
                <a:latin typeface="HY동녘B" panose="02030600000101010101" pitchFamily="18" charset="-127"/>
                <a:ea typeface="HY동녘B" panose="02030600000101010101" pitchFamily="18" charset="-127"/>
                <a:cs typeface="BareunDotumOTFPro 3" charset="-127"/>
              </a:rPr>
              <a:t> 이용한 전략적 투자</a:t>
            </a:r>
            <a:endParaRPr lang="en-US" sz="2400" dirty="0">
              <a:solidFill>
                <a:srgbClr val="002060"/>
              </a:solidFill>
              <a:latin typeface="HY동녘B" panose="02030600000101010101" pitchFamily="18" charset="-127"/>
              <a:ea typeface="HY동녘B" panose="02030600000101010101" pitchFamily="18" charset="-127"/>
              <a:cs typeface="BareunDotumOTFPro 3" charset="-127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43078" y="2108409"/>
            <a:ext cx="35702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err="1" smtClean="0">
                <a:solidFill>
                  <a:srgbClr val="187AC2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『</a:t>
            </a:r>
            <a:r>
              <a:rPr lang="ko-KR" altLang="en-US" sz="2400" dirty="0" err="1" smtClean="0">
                <a:solidFill>
                  <a:srgbClr val="187AC2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퀀트</a:t>
            </a:r>
            <a:r>
              <a:rPr lang="ko-KR" altLang="en-US" sz="2400" dirty="0" smtClean="0">
                <a:solidFill>
                  <a:srgbClr val="187AC2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 전략을 활용한</a:t>
            </a:r>
            <a:r>
              <a:rPr lang="en-US" altLang="ko-KR" sz="2800" dirty="0" smtClean="0">
                <a:solidFill>
                  <a:srgbClr val="187AC2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BareunDotumOTFPro 3" charset="-127"/>
              </a:rPr>
              <a:t>』</a:t>
            </a:r>
            <a:endParaRPr lang="en-US" sz="2800" dirty="0">
              <a:solidFill>
                <a:srgbClr val="187AC2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BareunDotumOTFPro 3" charset="-127"/>
            </a:endParaRPr>
          </a:p>
        </p:txBody>
      </p:sp>
      <p:sp>
        <p:nvSpPr>
          <p:cNvPr id="8" name="Rectangle 9"/>
          <p:cNvSpPr/>
          <p:nvPr/>
        </p:nvSpPr>
        <p:spPr>
          <a:xfrm>
            <a:off x="677037" y="6210267"/>
            <a:ext cx="33489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임완식</a:t>
            </a:r>
            <a:r>
              <a:rPr lang="en-US" altLang="ko-KR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, </a:t>
            </a:r>
            <a:r>
              <a:rPr lang="ko-KR" altLang="en-US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유태연</a:t>
            </a:r>
            <a:r>
              <a:rPr lang="en-US" altLang="ko-KR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, </a:t>
            </a:r>
            <a:r>
              <a:rPr lang="ko-KR" altLang="en-US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박진영</a:t>
            </a:r>
            <a:r>
              <a:rPr lang="en-US" altLang="ko-KR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, </a:t>
            </a:r>
            <a:r>
              <a:rPr lang="ko-KR" altLang="en-US" dirty="0" smtClean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송태현</a:t>
            </a:r>
            <a:endParaRPr lang="en-US" dirty="0">
              <a:solidFill>
                <a:srgbClr val="00206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BareunDotumOTFPro 3" charset="-127"/>
            </a:endParaRPr>
          </a:p>
        </p:txBody>
      </p:sp>
      <p:sp>
        <p:nvSpPr>
          <p:cNvPr id="12" name="Rectangle 9"/>
          <p:cNvSpPr/>
          <p:nvPr/>
        </p:nvSpPr>
        <p:spPr>
          <a:xfrm>
            <a:off x="8229174" y="194102"/>
            <a:ext cx="38010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dirty="0" err="1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우리에프아이에스</a:t>
            </a:r>
            <a:r>
              <a:rPr lang="ko-KR" alt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디지털 </a:t>
            </a:r>
            <a:r>
              <a:rPr lang="ko-KR" altLang="en-US" dirty="0" err="1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프론티어</a:t>
            </a:r>
            <a:endParaRPr lang="en-US" altLang="ko-KR" dirty="0" smtClean="0">
              <a:solidFill>
                <a:schemeClr val="accent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BareunDotumOTFPro 3" charset="-127"/>
            </a:endParaRPr>
          </a:p>
          <a:p>
            <a:pPr algn="r"/>
            <a:r>
              <a:rPr 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AI</a:t>
            </a:r>
            <a:r>
              <a:rPr lang="ko-KR" alt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과정</a:t>
            </a:r>
            <a:r>
              <a:rPr 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2</a:t>
            </a:r>
            <a:r>
              <a:rPr lang="ko-KR" alt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조  </a:t>
            </a:r>
            <a:r>
              <a:rPr lang="en-US" altLang="ko-KR" b="1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: </a:t>
            </a:r>
            <a:r>
              <a:rPr lang="en-US" altLang="ko-KR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B &amp; H – </a:t>
            </a:r>
            <a:r>
              <a:rPr lang="ko-KR" altLang="en-US" dirty="0" smtClean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착수 보고</a:t>
            </a:r>
            <a:endParaRPr lang="en-US" dirty="0">
              <a:solidFill>
                <a:schemeClr val="accent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BareunDotumOTFPro 3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8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0141" y="152400"/>
            <a:ext cx="23326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  <a:cs typeface="BareunDotumOTFPro 3" charset="-127"/>
              </a:rPr>
              <a:t>INDEX</a:t>
            </a:r>
            <a:endParaRPr lang="en-US" sz="6000" dirty="0">
              <a:solidFill>
                <a:schemeClr val="tx2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  <a:cs typeface="BareunDotumOTFPro 3" charset="-127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722" y="2739641"/>
            <a:ext cx="584768" cy="5741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6636" y="5296153"/>
            <a:ext cx="584768" cy="5847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7990" y="4375080"/>
            <a:ext cx="574136" cy="55287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0526" y="1811268"/>
            <a:ext cx="584768" cy="5954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33625" y="1802999"/>
            <a:ext cx="1393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Concept</a:t>
            </a:r>
            <a:endParaRPr lang="en-US" sz="2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36821" y="2729002"/>
            <a:ext cx="2464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Project Member</a:t>
            </a:r>
            <a:endParaRPr lang="en-US" sz="2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14185" y="4363959"/>
            <a:ext cx="1778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Action Plan</a:t>
            </a:r>
            <a:endParaRPr lang="en-US" sz="2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88353" y="5278813"/>
            <a:ext cx="2520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Upcoming Event</a:t>
            </a:r>
            <a:endParaRPr lang="en-US" sz="2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425503" y="3570830"/>
            <a:ext cx="1480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Research</a:t>
            </a: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424" y="3533565"/>
            <a:ext cx="714375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4515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65" y="465975"/>
            <a:ext cx="711200" cy="711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1811" y="446926"/>
            <a:ext cx="26019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Concept</a:t>
            </a:r>
            <a:endParaRPr lang="en-US" sz="48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93866" y="2790448"/>
            <a:ext cx="3135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MACHINE LEARNING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DEEP LEARNING (CNN/RNN)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ALGORITM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73179" y="1508953"/>
            <a:ext cx="8428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퀀트</a:t>
            </a:r>
            <a:r>
              <a:rPr lang="ko-KR" altLang="en-US" sz="2400" dirty="0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전략을 활용한 인공지능 자동 </a:t>
            </a:r>
            <a:r>
              <a:rPr lang="ko-KR" altLang="en-US" sz="2400" dirty="0" err="1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트레이딩</a:t>
            </a:r>
            <a:r>
              <a:rPr lang="ko-KR" altLang="en-US" sz="2400" dirty="0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시스템 구축</a:t>
            </a:r>
            <a:endParaRPr lang="en-US" sz="2400" dirty="0">
              <a:solidFill>
                <a:schemeClr val="tx2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BareunDotumOTFPro 3" charset="-127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969366" y="3411361"/>
            <a:ext cx="472830" cy="4018598"/>
          </a:xfrm>
          <a:prstGeom prst="rect">
            <a:avLst/>
          </a:prstGeom>
        </p:spPr>
      </p:pic>
      <p:sp>
        <p:nvSpPr>
          <p:cNvPr id="2" name="모서리가 둥근 직사각형 1"/>
          <p:cNvSpPr/>
          <p:nvPr/>
        </p:nvSpPr>
        <p:spPr>
          <a:xfrm>
            <a:off x="793864" y="2200795"/>
            <a:ext cx="3371735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/>
              <a:t>인공지능 학습</a:t>
            </a:r>
            <a:endParaRPr lang="ko-KR" altLang="en-US" b="1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4410132" y="2200795"/>
            <a:ext cx="3371735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주식 투자 전략 학습</a:t>
            </a:r>
            <a:endParaRPr lang="ko-KR" altLang="en-US" b="1" dirty="0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8089787" y="2200795"/>
            <a:ext cx="3371735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예측 모델 분석 대회 참여</a:t>
            </a:r>
            <a:endParaRPr lang="ko-KR" altLang="en-US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4296229" y="2200795"/>
            <a:ext cx="0" cy="27023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7924800" y="2200795"/>
            <a:ext cx="0" cy="27023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모서리가 둥근 직사각형 32"/>
          <p:cNvSpPr/>
          <p:nvPr/>
        </p:nvSpPr>
        <p:spPr>
          <a:xfrm>
            <a:off x="793866" y="5754871"/>
            <a:ext cx="10667656" cy="689472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/>
              <a:t>“</a:t>
            </a:r>
            <a:r>
              <a:rPr lang="ko-KR" altLang="en-US" sz="2000" b="1" dirty="0" smtClean="0"/>
              <a:t>금융지식을 학습한 인공지능 자동 거래 시스템 구축</a:t>
            </a:r>
            <a:r>
              <a:rPr lang="en-US" altLang="ko-KR" sz="2000" b="1" dirty="0" smtClean="0"/>
              <a:t>”</a:t>
            </a:r>
            <a:endParaRPr lang="ko-KR" altLang="en-US" sz="20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422438" y="2790448"/>
            <a:ext cx="19720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QUANT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DEEP LEARNING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ALGORITM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957943" y="3767353"/>
            <a:ext cx="3077028" cy="11357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KNN </a:t>
            </a:r>
            <a:r>
              <a:rPr lang="en-US" altLang="ko-KR" b="1" dirty="0"/>
              <a:t>ALGORITM</a:t>
            </a:r>
            <a:endParaRPr lang="en-US" altLang="ko-KR" b="1" dirty="0" smtClean="0"/>
          </a:p>
          <a:p>
            <a:pPr algn="ctr"/>
            <a:r>
              <a:rPr lang="en-US" altLang="ko-KR" b="1" dirty="0" smtClean="0"/>
              <a:t>Clustering ALGORITM</a:t>
            </a:r>
          </a:p>
          <a:p>
            <a:pPr algn="ctr"/>
            <a:r>
              <a:rPr lang="en-US" altLang="ko-KR" b="1" dirty="0" smtClean="0"/>
              <a:t>CNN/RNN/KERAS</a:t>
            </a:r>
            <a:endParaRPr lang="ko-KR" altLang="en-US" b="1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4557485" y="3767353"/>
            <a:ext cx="3077028" cy="11357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Regression to mean</a:t>
            </a:r>
          </a:p>
          <a:p>
            <a:pPr algn="ctr"/>
            <a:r>
              <a:rPr lang="en-US" altLang="ko-KR" b="1" dirty="0" smtClean="0"/>
              <a:t>Dual momentum Strategy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b="1" dirty="0"/>
              <a:t>Value Investment </a:t>
            </a:r>
            <a:r>
              <a:rPr lang="en-US" altLang="ko-KR" b="1" dirty="0" smtClean="0"/>
              <a:t>Quant</a:t>
            </a:r>
            <a:endParaRPr lang="en-US" altLang="ko-KR" b="1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2450" y="3898270"/>
            <a:ext cx="415290" cy="355963"/>
          </a:xfrm>
          <a:prstGeom prst="rect">
            <a:avLst/>
          </a:prstGeom>
        </p:spPr>
      </p:pic>
      <p:pic>
        <p:nvPicPr>
          <p:cNvPr id="34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4898" y="3898270"/>
            <a:ext cx="415290" cy="355963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8131121" y="2790448"/>
            <a:ext cx="22302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KAGGLE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DACON</a:t>
            </a:r>
          </a:p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# BIGDATA-FINANCE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8266168" y="3767353"/>
            <a:ext cx="3077028" cy="11357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LSTM</a:t>
            </a:r>
          </a:p>
          <a:p>
            <a:pPr algn="ctr"/>
            <a:r>
              <a:rPr lang="en-US" altLang="ko-KR" b="1" dirty="0" smtClean="0"/>
              <a:t>Confusion Matrix</a:t>
            </a:r>
          </a:p>
          <a:p>
            <a:pPr algn="ctr"/>
            <a:r>
              <a:rPr lang="en-US" altLang="ko-KR" b="1" dirty="0" err="1" smtClean="0"/>
              <a:t>Nomalization</a:t>
            </a:r>
            <a:endParaRPr lang="ko-KR" altLang="en-US" b="1" dirty="0"/>
          </a:p>
        </p:txBody>
      </p:sp>
      <p:pic>
        <p:nvPicPr>
          <p:cNvPr id="37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3581" y="3898270"/>
            <a:ext cx="415290" cy="35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1811" y="446926"/>
            <a:ext cx="50267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Project Members</a:t>
            </a:r>
            <a:endParaRPr lang="en-US" sz="48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107" y="2595041"/>
            <a:ext cx="738706" cy="108073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873" y="2513517"/>
            <a:ext cx="512684" cy="24489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6183" y="2172792"/>
            <a:ext cx="534735" cy="3407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0826" y="2288685"/>
            <a:ext cx="600888" cy="40993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63023" y="2152928"/>
            <a:ext cx="1534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Architect</a:t>
            </a:r>
            <a:endParaRPr lang="en-US" sz="1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31024" y="2013032"/>
            <a:ext cx="2843250" cy="275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Research &amp; Development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15772" y="2378743"/>
            <a:ext cx="1373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TEAM </a:t>
            </a:r>
          </a:p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LEADER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493" y="2858293"/>
            <a:ext cx="661528" cy="63885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07726" y="2858293"/>
            <a:ext cx="661528" cy="63885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8384" y="2858293"/>
            <a:ext cx="661528" cy="638859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3563913" y="2532834"/>
            <a:ext cx="2415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WANSIK LIM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5975" y="2546469"/>
            <a:ext cx="270124" cy="22360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35451" y="3049951"/>
            <a:ext cx="148844" cy="25554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4397" y="3049951"/>
            <a:ext cx="148844" cy="255543"/>
          </a:xfrm>
          <a:prstGeom prst="rect">
            <a:avLst/>
          </a:prstGeom>
        </p:spPr>
      </p:pic>
      <p:pic>
        <p:nvPicPr>
          <p:cNvPr id="20" name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5272" y="618898"/>
            <a:ext cx="584768" cy="574136"/>
          </a:xfrm>
          <a:prstGeom prst="rect">
            <a:avLst/>
          </a:prstGeom>
        </p:spPr>
      </p:pic>
      <p:pic>
        <p:nvPicPr>
          <p:cNvPr id="22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285" y="2595041"/>
            <a:ext cx="738706" cy="1080736"/>
          </a:xfrm>
          <a:prstGeom prst="rect">
            <a:avLst/>
          </a:prstGeom>
        </p:spPr>
      </p:pic>
      <p:pic>
        <p:nvPicPr>
          <p:cNvPr id="24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5051" y="2513517"/>
            <a:ext cx="512684" cy="244896"/>
          </a:xfrm>
          <a:prstGeom prst="rect">
            <a:avLst/>
          </a:prstGeom>
        </p:spPr>
      </p:pic>
      <p:pic>
        <p:nvPicPr>
          <p:cNvPr id="26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6361" y="2172792"/>
            <a:ext cx="534735" cy="340725"/>
          </a:xfrm>
          <a:prstGeom prst="rect">
            <a:avLst/>
          </a:prstGeom>
        </p:spPr>
      </p:pic>
      <p:pic>
        <p:nvPicPr>
          <p:cNvPr id="3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1004" y="2288685"/>
            <a:ext cx="600888" cy="409934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8703200" y="2152928"/>
            <a:ext cx="2156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SYSTEM Engineering</a:t>
            </a:r>
            <a:endParaRPr lang="en-US" sz="1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271202" y="2013032"/>
            <a:ext cx="17074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MIDDLE WARE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155950" y="2378743"/>
            <a:ext cx="1373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TEAM</a:t>
            </a:r>
          </a:p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MEMBER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37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0671" y="2858293"/>
            <a:ext cx="661528" cy="638859"/>
          </a:xfrm>
          <a:prstGeom prst="rect">
            <a:avLst/>
          </a:prstGeom>
        </p:spPr>
      </p:pic>
      <p:pic>
        <p:nvPicPr>
          <p:cNvPr id="38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7904" y="2858293"/>
            <a:ext cx="661528" cy="638859"/>
          </a:xfrm>
          <a:prstGeom prst="rect">
            <a:avLst/>
          </a:prstGeom>
        </p:spPr>
      </p:pic>
      <p:pic>
        <p:nvPicPr>
          <p:cNvPr id="39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28562" y="2858293"/>
            <a:ext cx="661528" cy="638859"/>
          </a:xfrm>
          <a:prstGeom prst="rect">
            <a:avLst/>
          </a:prstGeom>
        </p:spPr>
      </p:pic>
      <p:pic>
        <p:nvPicPr>
          <p:cNvPr id="40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96153" y="2546469"/>
            <a:ext cx="270124" cy="223601"/>
          </a:xfrm>
          <a:prstGeom prst="rect">
            <a:avLst/>
          </a:prstGeom>
        </p:spPr>
      </p:pic>
      <p:pic>
        <p:nvPicPr>
          <p:cNvPr id="41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5629" y="3049951"/>
            <a:ext cx="148844" cy="255543"/>
          </a:xfrm>
          <a:prstGeom prst="rect">
            <a:avLst/>
          </a:prstGeom>
        </p:spPr>
      </p:pic>
      <p:pic>
        <p:nvPicPr>
          <p:cNvPr id="42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44575" y="3049951"/>
            <a:ext cx="148844" cy="255543"/>
          </a:xfrm>
          <a:prstGeom prst="rect">
            <a:avLst/>
          </a:prstGeom>
        </p:spPr>
      </p:pic>
      <p:pic>
        <p:nvPicPr>
          <p:cNvPr id="57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107" y="4757665"/>
            <a:ext cx="738706" cy="1080736"/>
          </a:xfrm>
          <a:prstGeom prst="rect">
            <a:avLst/>
          </a:prstGeom>
        </p:spPr>
      </p:pic>
      <p:pic>
        <p:nvPicPr>
          <p:cNvPr id="58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873" y="4676141"/>
            <a:ext cx="512684" cy="244896"/>
          </a:xfrm>
          <a:prstGeom prst="rect">
            <a:avLst/>
          </a:prstGeom>
        </p:spPr>
      </p:pic>
      <p:pic>
        <p:nvPicPr>
          <p:cNvPr id="59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6183" y="4335416"/>
            <a:ext cx="534735" cy="340725"/>
          </a:xfrm>
          <a:prstGeom prst="rect">
            <a:avLst/>
          </a:prstGeom>
        </p:spPr>
      </p:pic>
      <p:pic>
        <p:nvPicPr>
          <p:cNvPr id="60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0826" y="4451309"/>
            <a:ext cx="600888" cy="409934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863023" y="4315552"/>
            <a:ext cx="1534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AI Learning </a:t>
            </a:r>
            <a:endParaRPr lang="en-US" sz="1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431025" y="4175656"/>
            <a:ext cx="1119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Security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15772" y="4541367"/>
            <a:ext cx="1373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TEAM</a:t>
            </a:r>
          </a:p>
          <a:p>
            <a:r>
              <a:rPr lang="en-US" altLang="ko-KR" sz="1200" dirty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MEMBER</a:t>
            </a:r>
          </a:p>
        </p:txBody>
      </p:sp>
      <p:pic>
        <p:nvPicPr>
          <p:cNvPr id="64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493" y="5020917"/>
            <a:ext cx="661528" cy="638859"/>
          </a:xfrm>
          <a:prstGeom prst="rect">
            <a:avLst/>
          </a:prstGeom>
        </p:spPr>
      </p:pic>
      <p:pic>
        <p:nvPicPr>
          <p:cNvPr id="6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07726" y="5020917"/>
            <a:ext cx="661528" cy="638859"/>
          </a:xfrm>
          <a:prstGeom prst="rect">
            <a:avLst/>
          </a:prstGeom>
        </p:spPr>
      </p:pic>
      <p:pic>
        <p:nvPicPr>
          <p:cNvPr id="66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8384" y="5020917"/>
            <a:ext cx="661528" cy="638859"/>
          </a:xfrm>
          <a:prstGeom prst="rect">
            <a:avLst/>
          </a:prstGeom>
        </p:spPr>
      </p:pic>
      <p:sp>
        <p:nvSpPr>
          <p:cNvPr id="67" name="TextBox 66"/>
          <p:cNvSpPr txBox="1"/>
          <p:nvPr/>
        </p:nvSpPr>
        <p:spPr>
          <a:xfrm>
            <a:off x="3563913" y="4695458"/>
            <a:ext cx="2415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JINYOUNG PARK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68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5975" y="4709093"/>
            <a:ext cx="270124" cy="223601"/>
          </a:xfrm>
          <a:prstGeom prst="rect">
            <a:avLst/>
          </a:prstGeom>
        </p:spPr>
      </p:pic>
      <p:pic>
        <p:nvPicPr>
          <p:cNvPr id="69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35451" y="5212575"/>
            <a:ext cx="148844" cy="255543"/>
          </a:xfrm>
          <a:prstGeom prst="rect">
            <a:avLst/>
          </a:prstGeom>
        </p:spPr>
      </p:pic>
      <p:pic>
        <p:nvPicPr>
          <p:cNvPr id="70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4397" y="5212575"/>
            <a:ext cx="148844" cy="255543"/>
          </a:xfrm>
          <a:prstGeom prst="rect">
            <a:avLst/>
          </a:prstGeom>
        </p:spPr>
      </p:pic>
      <p:pic>
        <p:nvPicPr>
          <p:cNvPr id="71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285" y="4757665"/>
            <a:ext cx="738706" cy="1080736"/>
          </a:xfrm>
          <a:prstGeom prst="rect">
            <a:avLst/>
          </a:prstGeom>
        </p:spPr>
      </p:pic>
      <p:pic>
        <p:nvPicPr>
          <p:cNvPr id="72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5051" y="4676141"/>
            <a:ext cx="512684" cy="244896"/>
          </a:xfrm>
          <a:prstGeom prst="rect">
            <a:avLst/>
          </a:prstGeom>
        </p:spPr>
      </p:pic>
      <p:pic>
        <p:nvPicPr>
          <p:cNvPr id="73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6361" y="4335416"/>
            <a:ext cx="534735" cy="340725"/>
          </a:xfrm>
          <a:prstGeom prst="rect">
            <a:avLst/>
          </a:prstGeom>
        </p:spPr>
      </p:pic>
      <p:pic>
        <p:nvPicPr>
          <p:cNvPr id="74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1004" y="4451309"/>
            <a:ext cx="600888" cy="409934"/>
          </a:xfrm>
          <a:prstGeom prst="rect">
            <a:avLst/>
          </a:prstGeom>
        </p:spPr>
      </p:pic>
      <p:sp>
        <p:nvSpPr>
          <p:cNvPr id="75" name="TextBox 74"/>
          <p:cNvSpPr txBox="1"/>
          <p:nvPr/>
        </p:nvSpPr>
        <p:spPr>
          <a:xfrm>
            <a:off x="8703201" y="4315552"/>
            <a:ext cx="17157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Financial Business</a:t>
            </a:r>
            <a:endParaRPr lang="en-US" sz="14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8271203" y="4175656"/>
            <a:ext cx="1278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Development</a:t>
            </a:r>
            <a:endParaRPr lang="en-US" sz="12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155950" y="4541367"/>
            <a:ext cx="1373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TEAM</a:t>
            </a:r>
          </a:p>
          <a:p>
            <a:r>
              <a:rPr lang="en-US" altLang="ko-KR" sz="1200" dirty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MEMBER</a:t>
            </a:r>
          </a:p>
        </p:txBody>
      </p:sp>
      <p:pic>
        <p:nvPicPr>
          <p:cNvPr id="78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90671" y="5020917"/>
            <a:ext cx="661528" cy="638859"/>
          </a:xfrm>
          <a:prstGeom prst="rect">
            <a:avLst/>
          </a:prstGeom>
        </p:spPr>
      </p:pic>
      <p:pic>
        <p:nvPicPr>
          <p:cNvPr id="79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7904" y="5020917"/>
            <a:ext cx="661528" cy="638859"/>
          </a:xfrm>
          <a:prstGeom prst="rect">
            <a:avLst/>
          </a:prstGeom>
        </p:spPr>
      </p:pic>
      <p:pic>
        <p:nvPicPr>
          <p:cNvPr id="80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28562" y="5020917"/>
            <a:ext cx="661528" cy="638859"/>
          </a:xfrm>
          <a:prstGeom prst="rect">
            <a:avLst/>
          </a:prstGeom>
        </p:spPr>
      </p:pic>
      <p:pic>
        <p:nvPicPr>
          <p:cNvPr id="81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96153" y="4709093"/>
            <a:ext cx="270124" cy="223601"/>
          </a:xfrm>
          <a:prstGeom prst="rect">
            <a:avLst/>
          </a:prstGeom>
        </p:spPr>
      </p:pic>
      <p:pic>
        <p:nvPicPr>
          <p:cNvPr id="82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5629" y="5212575"/>
            <a:ext cx="148844" cy="255543"/>
          </a:xfrm>
          <a:prstGeom prst="rect">
            <a:avLst/>
          </a:prstGeom>
        </p:spPr>
      </p:pic>
      <p:pic>
        <p:nvPicPr>
          <p:cNvPr id="83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44575" y="5212575"/>
            <a:ext cx="148844" cy="255543"/>
          </a:xfrm>
          <a:prstGeom prst="rect">
            <a:avLst/>
          </a:prstGeom>
        </p:spPr>
      </p:pic>
      <p:sp>
        <p:nvSpPr>
          <p:cNvPr id="84" name="TextBox 83"/>
          <p:cNvSpPr txBox="1"/>
          <p:nvPr/>
        </p:nvSpPr>
        <p:spPr>
          <a:xfrm>
            <a:off x="9452199" y="2532834"/>
            <a:ext cx="2415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TAYOUN YU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9452199" y="4695458"/>
            <a:ext cx="2415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TAEHYUN SONG</a:t>
            </a:r>
            <a:endParaRPr lang="en-US" sz="16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44936" y="3010071"/>
            <a:ext cx="7016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FF0000"/>
                </a:solidFill>
              </a:rPr>
              <a:t>Design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3927240" y="3010071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accent6">
                    <a:lumMod val="50000"/>
                  </a:schemeClr>
                </a:solidFill>
              </a:rPr>
              <a:t>PM</a:t>
            </a:r>
            <a:endParaRPr lang="ko-KR" alt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803688" y="3010071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7030A0"/>
                </a:solidFill>
              </a:rPr>
              <a:t>Dev</a:t>
            </a:r>
            <a:endParaRPr lang="ko-KR" altLang="en-US" sz="1400" b="1" dirty="0">
              <a:solidFill>
                <a:srgbClr val="7030A0"/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0624032" y="3010071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7030A0"/>
                </a:solidFill>
              </a:rPr>
              <a:t>Dev</a:t>
            </a:r>
            <a:endParaRPr lang="ko-KR" altLang="en-US" sz="1400" b="1" dirty="0">
              <a:solidFill>
                <a:srgbClr val="7030A0"/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0624032" y="5160341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7030A0"/>
                </a:solidFill>
              </a:rPr>
              <a:t>Dev</a:t>
            </a:r>
            <a:endParaRPr lang="ko-KR" altLang="en-US" sz="1400" b="1" dirty="0">
              <a:solidFill>
                <a:srgbClr val="7030A0"/>
              </a:solidFill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8770600" y="3010071"/>
            <a:ext cx="7016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FF0000"/>
                </a:solidFill>
              </a:rPr>
              <a:t>Design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2944936" y="5176806"/>
            <a:ext cx="7016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accent2">
                    <a:lumMod val="50000"/>
                  </a:schemeClr>
                </a:solidFill>
              </a:rPr>
              <a:t>AI</a:t>
            </a:r>
            <a:endParaRPr lang="ko-KR" altLang="en-US" sz="1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8761643" y="5176806"/>
            <a:ext cx="7016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accent2">
                    <a:lumMod val="50000"/>
                  </a:schemeClr>
                </a:solidFill>
              </a:rPr>
              <a:t>AI</a:t>
            </a:r>
            <a:endParaRPr lang="ko-KR" altLang="en-US" sz="1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4803688" y="5176805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rgbClr val="7030A0"/>
                </a:solidFill>
              </a:rPr>
              <a:t>Dev</a:t>
            </a:r>
            <a:endParaRPr lang="ko-KR" altLang="en-US" sz="1400" b="1" dirty="0">
              <a:solidFill>
                <a:srgbClr val="7030A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9763208" y="3010071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accent6">
                    <a:lumMod val="50000"/>
                  </a:schemeClr>
                </a:solidFill>
              </a:rPr>
              <a:t>SYS</a:t>
            </a:r>
            <a:endParaRPr lang="ko-KR" alt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9792236" y="5185396"/>
            <a:ext cx="470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accent6">
                    <a:lumMod val="50000"/>
                  </a:schemeClr>
                </a:solidFill>
              </a:rPr>
              <a:t>UI</a:t>
            </a:r>
            <a:endParaRPr lang="ko-KR" alt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851268" y="5118748"/>
            <a:ext cx="5901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 smtClean="0">
                <a:solidFill>
                  <a:schemeClr val="accent6">
                    <a:lumMod val="50000"/>
                  </a:schemeClr>
                </a:solidFill>
              </a:rPr>
              <a:t>Component</a:t>
            </a:r>
            <a:endParaRPr lang="ko-KR" altLang="en-US" sz="105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97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9" name="TextBox 88"/>
          <p:cNvSpPr txBox="1"/>
          <p:nvPr/>
        </p:nvSpPr>
        <p:spPr>
          <a:xfrm>
            <a:off x="1211811" y="446926"/>
            <a:ext cx="27761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Research</a:t>
            </a:r>
            <a:endParaRPr lang="en-US" sz="48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773179" y="1265113"/>
            <a:ext cx="84288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인공지능을 활용한 </a:t>
            </a:r>
            <a:r>
              <a:rPr lang="ko-KR" altLang="en-US" sz="2000" dirty="0" err="1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트레이딩</a:t>
            </a:r>
            <a:r>
              <a:rPr lang="ko-KR" altLang="en-US" sz="2000" dirty="0" smtClean="0">
                <a:solidFill>
                  <a:schemeClr val="tx2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BareunDotumOTFPro 3" charset="-127"/>
              </a:rPr>
              <a:t> 관련 논문 조사 내역</a:t>
            </a:r>
            <a:endParaRPr lang="en-US" sz="2000" dirty="0">
              <a:solidFill>
                <a:schemeClr val="tx2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BareunDotumOTFPro 3" charset="-127"/>
            </a:endParaRPr>
          </a:p>
        </p:txBody>
      </p:sp>
      <p:sp>
        <p:nvSpPr>
          <p:cNvPr id="91" name="모서리가 둥근 직사각형 90"/>
          <p:cNvSpPr/>
          <p:nvPr/>
        </p:nvSpPr>
        <p:spPr>
          <a:xfrm>
            <a:off x="793864" y="1738517"/>
            <a:ext cx="2457336" cy="426293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mtClean="0"/>
              <a:t>논문제목</a:t>
            </a:r>
            <a:endParaRPr lang="ko-KR" altLang="en-US" sz="1600" b="1"/>
          </a:p>
        </p:txBody>
      </p:sp>
      <p:cxnSp>
        <p:nvCxnSpPr>
          <p:cNvPr id="92" name="직선 연결선 91"/>
          <p:cNvCxnSpPr/>
          <p:nvPr/>
        </p:nvCxnSpPr>
        <p:spPr>
          <a:xfrm>
            <a:off x="3352819" y="2055655"/>
            <a:ext cx="58056" cy="45193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36" y="576674"/>
            <a:ext cx="714375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4" name="모서리가 둥근 직사각형 93"/>
          <p:cNvSpPr/>
          <p:nvPr/>
        </p:nvSpPr>
        <p:spPr>
          <a:xfrm>
            <a:off x="3488492" y="1738517"/>
            <a:ext cx="2457336" cy="426293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mtClean="0"/>
              <a:t>알고리즘</a:t>
            </a:r>
            <a:r>
              <a:rPr lang="en-US" altLang="ko-KR" sz="1600" b="1" dirty="0" smtClean="0"/>
              <a:t>/</a:t>
            </a:r>
            <a:r>
              <a:rPr lang="ko-KR" altLang="en-US" sz="1600" b="1" dirty="0" smtClean="0"/>
              <a:t>모델</a:t>
            </a:r>
            <a:endParaRPr lang="ko-KR" altLang="en-US" sz="1600" b="1" dirty="0"/>
          </a:p>
        </p:txBody>
      </p:sp>
      <p:cxnSp>
        <p:nvCxnSpPr>
          <p:cNvPr id="95" name="직선 연결선 94"/>
          <p:cNvCxnSpPr/>
          <p:nvPr/>
        </p:nvCxnSpPr>
        <p:spPr>
          <a:xfrm>
            <a:off x="6047447" y="2186281"/>
            <a:ext cx="0" cy="4388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모서리가 둥근 직사각형 95"/>
          <p:cNvSpPr/>
          <p:nvPr/>
        </p:nvSpPr>
        <p:spPr>
          <a:xfrm>
            <a:off x="6168570" y="1738517"/>
            <a:ext cx="2457336" cy="426293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mtClean="0"/>
              <a:t>활용 데이터</a:t>
            </a:r>
            <a:endParaRPr lang="ko-KR" altLang="en-US" sz="1600" b="1"/>
          </a:p>
        </p:txBody>
      </p:sp>
      <p:cxnSp>
        <p:nvCxnSpPr>
          <p:cNvPr id="97" name="직선 연결선 96"/>
          <p:cNvCxnSpPr/>
          <p:nvPr/>
        </p:nvCxnSpPr>
        <p:spPr>
          <a:xfrm>
            <a:off x="8727525" y="2055655"/>
            <a:ext cx="0" cy="45193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모서리가 둥근 직사각형 97"/>
          <p:cNvSpPr/>
          <p:nvPr/>
        </p:nvSpPr>
        <p:spPr>
          <a:xfrm>
            <a:off x="8853713" y="1738517"/>
            <a:ext cx="2457336" cy="426293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mtClean="0"/>
              <a:t>예측 대상</a:t>
            </a:r>
            <a:endParaRPr lang="ko-KR" altLang="en-US" sz="1600" b="1"/>
          </a:p>
        </p:txBody>
      </p:sp>
      <p:cxnSp>
        <p:nvCxnSpPr>
          <p:cNvPr id="99" name="직선 연결선 98"/>
          <p:cNvCxnSpPr/>
          <p:nvPr/>
        </p:nvCxnSpPr>
        <p:spPr>
          <a:xfrm>
            <a:off x="854623" y="3360063"/>
            <a:ext cx="104564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/>
          <p:cNvCxnSpPr/>
          <p:nvPr/>
        </p:nvCxnSpPr>
        <p:spPr>
          <a:xfrm>
            <a:off x="854623" y="4185569"/>
            <a:ext cx="104564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/>
          <p:cNvCxnSpPr/>
          <p:nvPr/>
        </p:nvCxnSpPr>
        <p:spPr>
          <a:xfrm>
            <a:off x="854623" y="4873188"/>
            <a:ext cx="104564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808379" y="2244140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데이터 증강을 통한 </a:t>
            </a:r>
            <a:r>
              <a:rPr lang="ko-KR" altLang="en-US" sz="1200" dirty="0" err="1"/>
              <a:t>딥러닝</a:t>
            </a:r>
            <a:r>
              <a:rPr lang="ko-KR" altLang="en-US" sz="1200" dirty="0"/>
              <a:t> 기반 주가 패턴 예측 정확도 향상 방안 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3488492" y="2215457"/>
            <a:ext cx="24573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 err="1"/>
              <a:t>딥러닝</a:t>
            </a:r>
            <a:r>
              <a:rPr lang="ko-KR" altLang="en-US" sz="1200" dirty="0"/>
              <a:t> 기법 중 </a:t>
            </a:r>
            <a:r>
              <a:rPr lang="ko-KR" altLang="en-US" sz="1200" dirty="0" err="1"/>
              <a:t>컴볼루셔널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뉴럴</a:t>
            </a:r>
            <a:r>
              <a:rPr lang="ko-KR" altLang="en-US" sz="1200" dirty="0"/>
              <a:t> 네트워크</a:t>
            </a:r>
            <a:r>
              <a:rPr lang="en-US" altLang="ko-KR" sz="1200" dirty="0"/>
              <a:t>(CNN</a:t>
            </a:r>
            <a:r>
              <a:rPr lang="en-US" altLang="ko-KR" sz="1200" dirty="0" smtClean="0"/>
              <a:t>) ,</a:t>
            </a:r>
            <a:r>
              <a:rPr lang="ko-KR" altLang="en-US" sz="1200" dirty="0" smtClean="0"/>
              <a:t>데이터 </a:t>
            </a:r>
            <a:r>
              <a:rPr lang="ko-KR" altLang="en-US" sz="1200" dirty="0"/>
              <a:t>증강 방안으로는 차트를 </a:t>
            </a:r>
            <a:r>
              <a:rPr lang="ko-KR" altLang="en-US" sz="1200" dirty="0" err="1"/>
              <a:t>랜덤하게</a:t>
            </a:r>
            <a:r>
              <a:rPr lang="ko-KR" altLang="en-US" sz="1200" dirty="0"/>
              <a:t> 변경하는 방안과 </a:t>
            </a:r>
            <a:r>
              <a:rPr lang="ko-KR" altLang="en-US" sz="1200" dirty="0" err="1"/>
              <a:t>가우시안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노이즈</a:t>
            </a:r>
            <a:r>
              <a:rPr lang="ko-KR" altLang="en-US" sz="1200" dirty="0"/>
              <a:t> 적용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192569" y="2202394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주식 데이터를 </a:t>
            </a:r>
            <a:r>
              <a:rPr lang="ko-KR" altLang="en-US" sz="1200" dirty="0" err="1"/>
              <a:t>캔들스틱</a:t>
            </a:r>
            <a:r>
              <a:rPr lang="ko-KR" altLang="en-US" sz="1200" dirty="0"/>
              <a:t> 차트 </a:t>
            </a:r>
            <a:endParaRPr lang="en-US" altLang="ko-KR" sz="1200" dirty="0" smtClean="0"/>
          </a:p>
          <a:p>
            <a:pPr latinLnBrk="1"/>
            <a:r>
              <a:rPr lang="ko-KR" altLang="en-US" sz="1200" dirty="0" smtClean="0"/>
              <a:t>이미지로 </a:t>
            </a:r>
            <a:r>
              <a:rPr lang="ko-KR" altLang="en-US" sz="1200" dirty="0"/>
              <a:t>만들어 특징 추출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8853713" y="2215457"/>
            <a:ext cx="2457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latinLnBrk="1">
              <a:buAutoNum type="arabicPeriod"/>
            </a:pPr>
            <a:r>
              <a:rPr lang="ko-KR" altLang="en-US" sz="1200" dirty="0" smtClean="0"/>
              <a:t>당일 주가 데이터로 생성한  </a:t>
            </a:r>
            <a:r>
              <a:rPr lang="ko-KR" altLang="en-US" sz="1200" dirty="0" err="1" smtClean="0"/>
              <a:t>캔들스틱</a:t>
            </a:r>
            <a:r>
              <a:rPr lang="ko-KR" altLang="en-US" sz="1200" dirty="0" smtClean="0"/>
              <a:t> 이미지로 당일 주가 패턴 예측</a:t>
            </a:r>
            <a:endParaRPr lang="en-US" altLang="ko-KR" sz="1200" dirty="0" smtClean="0"/>
          </a:p>
          <a:p>
            <a:pPr marL="228600" indent="-228600" latinLnBrk="1">
              <a:buAutoNum type="arabicPeriod"/>
            </a:pPr>
            <a:r>
              <a:rPr lang="ko-KR" altLang="en-US" sz="1200" dirty="0" smtClean="0"/>
              <a:t>전일 주가 데이터로 생성한 캔들 </a:t>
            </a:r>
            <a:r>
              <a:rPr lang="ko-KR" altLang="en-US" sz="1200" dirty="0" err="1" smtClean="0"/>
              <a:t>스틱</a:t>
            </a:r>
            <a:r>
              <a:rPr lang="ko-KR" altLang="en-US" sz="1200" dirty="0" smtClean="0"/>
              <a:t> 이미지로 다음날 주가 상승 여부 예측</a:t>
            </a:r>
            <a:endParaRPr lang="ko-KR" altLang="en-US" sz="1200" dirty="0"/>
          </a:p>
        </p:txBody>
      </p:sp>
      <p:sp>
        <p:nvSpPr>
          <p:cNvPr id="106" name="TextBox 105"/>
          <p:cNvSpPr txBox="1"/>
          <p:nvPr/>
        </p:nvSpPr>
        <p:spPr>
          <a:xfrm>
            <a:off x="808379" y="3386420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 err="1"/>
              <a:t>XGBoost</a:t>
            </a:r>
            <a:r>
              <a:rPr lang="ko-KR" altLang="en-US" sz="1200" dirty="0"/>
              <a:t>를 활용한 </a:t>
            </a:r>
            <a:r>
              <a:rPr lang="ko-KR" altLang="en-US" sz="1200" dirty="0" err="1"/>
              <a:t>리스크패리티</a:t>
            </a:r>
            <a:r>
              <a:rPr lang="ko-KR" altLang="en-US" sz="1200" dirty="0"/>
              <a:t> 자산배분 모형에 관한 연구</a:t>
            </a:r>
            <a:endParaRPr lang="en-US" altLang="ko-KR" sz="1200" dirty="0"/>
          </a:p>
        </p:txBody>
      </p:sp>
      <p:sp>
        <p:nvSpPr>
          <p:cNvPr id="107" name="TextBox 106"/>
          <p:cNvSpPr txBox="1"/>
          <p:nvPr/>
        </p:nvSpPr>
        <p:spPr>
          <a:xfrm>
            <a:off x="3488492" y="3402730"/>
            <a:ext cx="245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 err="1" smtClean="0"/>
              <a:t>XGBoost</a:t>
            </a:r>
            <a:r>
              <a:rPr lang="en-US" altLang="ko-KR" sz="1200" dirty="0" smtClean="0"/>
              <a:t> : 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CART </a:t>
            </a:r>
            <a:r>
              <a:rPr lang="ko-KR" altLang="en-US" sz="1200" dirty="0" smtClean="0"/>
              <a:t>방식 트리 사용</a:t>
            </a:r>
            <a:r>
              <a:rPr lang="en-US" altLang="ko-KR" sz="1200" dirty="0" smtClean="0"/>
              <a:t> (Classification And Regression Tress) </a:t>
            </a:r>
            <a:r>
              <a:rPr lang="ko-KR" altLang="en-US" sz="1200" dirty="0" smtClean="0"/>
              <a:t>모형 사용</a:t>
            </a:r>
            <a:endParaRPr lang="ko-KR" altLang="en-US" sz="1200" dirty="0"/>
          </a:p>
        </p:txBody>
      </p:sp>
      <p:sp>
        <p:nvSpPr>
          <p:cNvPr id="108" name="TextBox 107"/>
          <p:cNvSpPr txBox="1"/>
          <p:nvPr/>
        </p:nvSpPr>
        <p:spPr>
          <a:xfrm>
            <a:off x="6192569" y="3402730"/>
            <a:ext cx="245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/>
              <a:t>2003</a:t>
            </a:r>
            <a:r>
              <a:rPr lang="ko-KR" altLang="en-US" sz="1200" dirty="0"/>
              <a:t>년부터 </a:t>
            </a:r>
            <a:r>
              <a:rPr lang="en-US" altLang="ko-KR" sz="1200" dirty="0"/>
              <a:t>2019</a:t>
            </a:r>
            <a:r>
              <a:rPr lang="ko-KR" altLang="en-US" sz="1200" dirty="0"/>
              <a:t>년까지 한국 주식시장의 </a:t>
            </a:r>
            <a:r>
              <a:rPr lang="en-US" altLang="ko-KR" sz="1200" dirty="0"/>
              <a:t>10</a:t>
            </a:r>
            <a:r>
              <a:rPr lang="ko-KR" altLang="en-US" sz="1200" dirty="0"/>
              <a:t>개 업종 지수 </a:t>
            </a:r>
            <a:r>
              <a:rPr lang="ko-KR" altLang="en-US" sz="1200" dirty="0" smtClean="0"/>
              <a:t>데이터 </a:t>
            </a:r>
            <a:endParaRPr lang="en-US" altLang="ko-KR" sz="1200" dirty="0" smtClean="0"/>
          </a:p>
          <a:p>
            <a:pPr latinLnBrk="1"/>
            <a:r>
              <a:rPr lang="ko-KR" altLang="en-US" sz="1200" dirty="0" smtClean="0"/>
              <a:t>활용</a:t>
            </a:r>
            <a:endParaRPr lang="en-US" altLang="ko-KR" sz="1200" dirty="0"/>
          </a:p>
        </p:txBody>
      </p:sp>
      <p:sp>
        <p:nvSpPr>
          <p:cNvPr id="109" name="TextBox 108"/>
          <p:cNvSpPr txBox="1"/>
          <p:nvPr/>
        </p:nvSpPr>
        <p:spPr>
          <a:xfrm>
            <a:off x="8853713" y="3402730"/>
            <a:ext cx="24573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 smtClean="0"/>
              <a:t>실투자 </a:t>
            </a:r>
            <a:r>
              <a:rPr lang="ko-KR" altLang="en-US" sz="1200" dirty="0"/>
              <a:t>기간의 변동성을 </a:t>
            </a:r>
            <a:r>
              <a:rPr lang="ko-KR" altLang="en-US" sz="1200" dirty="0" smtClean="0"/>
              <a:t>예측하여</a:t>
            </a:r>
            <a:endParaRPr lang="en-US" altLang="ko-KR" sz="1200" dirty="0"/>
          </a:p>
          <a:p>
            <a:pPr latinLnBrk="1"/>
            <a:r>
              <a:rPr lang="ko-KR" altLang="en-US" sz="1200" dirty="0"/>
              <a:t>최적화 자산배분 모형의 추정 오차를 줄여 모형의 안정성과 포트폴리오 </a:t>
            </a:r>
            <a:r>
              <a:rPr lang="ko-KR" altLang="en-US" sz="1200" dirty="0" smtClean="0"/>
              <a:t>성과 개선</a:t>
            </a:r>
            <a:endParaRPr lang="ko-KR" altLang="en-US" sz="1200" dirty="0"/>
          </a:p>
        </p:txBody>
      </p:sp>
      <p:sp>
        <p:nvSpPr>
          <p:cNvPr id="110" name="TextBox 109"/>
          <p:cNvSpPr txBox="1"/>
          <p:nvPr/>
        </p:nvSpPr>
        <p:spPr>
          <a:xfrm>
            <a:off x="808379" y="4218730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/>
              <a:t>NARX </a:t>
            </a:r>
            <a:r>
              <a:rPr lang="ko-KR" altLang="en-US" sz="1200" dirty="0"/>
              <a:t>신경망 최적화를 통한 주가 예측 및 영향 요인에 관한 연구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3410875" y="4235040"/>
            <a:ext cx="2593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ko-KR" altLang="en-US" sz="1200" dirty="0"/>
              <a:t>러닝의 </a:t>
            </a:r>
            <a:r>
              <a:rPr lang="en-US" altLang="ko-KR" sz="1200" dirty="0"/>
              <a:t>Nonlinear </a:t>
            </a:r>
            <a:r>
              <a:rPr lang="en-US" altLang="ko-KR" sz="1200" dirty="0" err="1"/>
              <a:t>AutoRegressive</a:t>
            </a:r>
            <a:r>
              <a:rPr lang="en-US" altLang="ko-KR" sz="1200" dirty="0"/>
              <a:t> with </a:t>
            </a:r>
            <a:r>
              <a:rPr lang="en-US" altLang="ko-KR" sz="1200" dirty="0" err="1"/>
              <a:t>eXternal</a:t>
            </a:r>
            <a:r>
              <a:rPr lang="en-US" altLang="ko-KR" sz="1200" dirty="0"/>
              <a:t> input (NARX) </a:t>
            </a:r>
            <a:r>
              <a:rPr lang="ko-KR" altLang="en-US" sz="1200" dirty="0"/>
              <a:t>모델 활용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6192569" y="4235040"/>
            <a:ext cx="245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en-US" altLang="ko-KR" sz="1200" dirty="0"/>
              <a:t>KOSDAQ</a:t>
            </a:r>
            <a:r>
              <a:rPr lang="ko-KR" altLang="en-US" sz="1200" dirty="0"/>
              <a:t>을 대상으로 </a:t>
            </a:r>
            <a:r>
              <a:rPr lang="en-US" altLang="ko-KR" sz="1200" dirty="0"/>
              <a:t>1</a:t>
            </a:r>
            <a:r>
              <a:rPr lang="ko-KR" altLang="en-US" sz="1200" dirty="0"/>
              <a:t>년 치 종 가</a:t>
            </a:r>
            <a:r>
              <a:rPr lang="en-US" altLang="ko-KR" sz="1200" dirty="0"/>
              <a:t>, </a:t>
            </a:r>
            <a:r>
              <a:rPr lang="ko-KR" altLang="en-US" sz="1200" dirty="0"/>
              <a:t>외국인 비율</a:t>
            </a:r>
            <a:r>
              <a:rPr lang="en-US" altLang="ko-KR" sz="1200" dirty="0"/>
              <a:t>, </a:t>
            </a:r>
            <a:r>
              <a:rPr lang="ko-KR" altLang="en-US" sz="1200" dirty="0"/>
              <a:t>금리</a:t>
            </a:r>
            <a:r>
              <a:rPr lang="en-US" altLang="ko-KR" sz="1200" dirty="0"/>
              <a:t>, </a:t>
            </a:r>
            <a:r>
              <a:rPr lang="ko-KR" altLang="en-US" sz="1200" dirty="0"/>
              <a:t>환율 데이터를 다양하게 조합</a:t>
            </a:r>
            <a:r>
              <a:rPr lang="en-US" altLang="ko-KR" sz="1200" dirty="0"/>
              <a:t> </a:t>
            </a:r>
            <a:endParaRPr lang="ko-KR" altLang="en-US" sz="1200" dirty="0"/>
          </a:p>
        </p:txBody>
      </p:sp>
      <p:sp>
        <p:nvSpPr>
          <p:cNvPr id="113" name="TextBox 112"/>
          <p:cNvSpPr txBox="1"/>
          <p:nvPr/>
        </p:nvSpPr>
        <p:spPr>
          <a:xfrm>
            <a:off x="8853713" y="4235040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 smtClean="0"/>
              <a:t>NARX </a:t>
            </a:r>
            <a:r>
              <a:rPr lang="ko-KR" altLang="en-US" sz="1200" dirty="0" smtClean="0"/>
              <a:t>모델을  활용하여 </a:t>
            </a:r>
            <a:r>
              <a:rPr lang="en-US" altLang="ko-KR" sz="1200" dirty="0" smtClean="0"/>
              <a:t>2019</a:t>
            </a:r>
            <a:r>
              <a:rPr lang="ko-KR" altLang="en-US" sz="1200" dirty="0" smtClean="0"/>
              <a:t>년 </a:t>
            </a:r>
            <a:r>
              <a:rPr lang="en-US" altLang="ko-KR" sz="1200" dirty="0" smtClean="0"/>
              <a:t>6</a:t>
            </a:r>
            <a:r>
              <a:rPr lang="ko-KR" altLang="en-US" sz="1200" dirty="0" smtClean="0"/>
              <a:t>월 한 달간의 </a:t>
            </a:r>
            <a:r>
              <a:rPr lang="en-US" altLang="ko-KR" sz="1200" dirty="0" smtClean="0"/>
              <a:t>KOSDAQ </a:t>
            </a:r>
            <a:r>
              <a:rPr lang="ko-KR" altLang="en-US" sz="1200" dirty="0" smtClean="0"/>
              <a:t>종가 예측</a:t>
            </a:r>
            <a:endParaRPr lang="ko-KR" altLang="en-US" sz="1200" dirty="0"/>
          </a:p>
        </p:txBody>
      </p:sp>
      <p:sp>
        <p:nvSpPr>
          <p:cNvPr id="114" name="TextBox 113"/>
          <p:cNvSpPr txBox="1"/>
          <p:nvPr/>
        </p:nvSpPr>
        <p:spPr>
          <a:xfrm>
            <a:off x="808379" y="4907176"/>
            <a:ext cx="245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>
                <a:solidFill>
                  <a:schemeClr val="dk1"/>
                </a:solidFill>
              </a:rPr>
              <a:t>인공지능 </a:t>
            </a:r>
            <a:r>
              <a:rPr lang="en-US" altLang="ko-KR" sz="1200" dirty="0">
                <a:solidFill>
                  <a:schemeClr val="dk1"/>
                </a:solidFill>
              </a:rPr>
              <a:t>(AI)</a:t>
            </a:r>
            <a:r>
              <a:rPr lang="ko-KR" altLang="en-US" sz="1200" dirty="0">
                <a:solidFill>
                  <a:schemeClr val="dk1"/>
                </a:solidFill>
              </a:rPr>
              <a:t>을 활용한 공모주 투자여부 </a:t>
            </a:r>
            <a:r>
              <a:rPr lang="ko-KR" altLang="en-US" sz="1200" dirty="0" err="1">
                <a:solidFill>
                  <a:schemeClr val="dk1"/>
                </a:solidFill>
              </a:rPr>
              <a:t>및기준</a:t>
            </a:r>
            <a:r>
              <a:rPr lang="ko-KR" altLang="en-US" sz="1200" dirty="0">
                <a:solidFill>
                  <a:schemeClr val="dk1"/>
                </a:solidFill>
              </a:rPr>
              <a:t> 수익률 달성 여부 예측 모델</a:t>
            </a:r>
            <a:endParaRPr lang="ko-KR" altLang="en-US" sz="1200" dirty="0"/>
          </a:p>
        </p:txBody>
      </p:sp>
      <p:sp>
        <p:nvSpPr>
          <p:cNvPr id="115" name="TextBox 114"/>
          <p:cNvSpPr txBox="1"/>
          <p:nvPr/>
        </p:nvSpPr>
        <p:spPr>
          <a:xfrm>
            <a:off x="3410875" y="4923486"/>
            <a:ext cx="2593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>
                <a:solidFill>
                  <a:schemeClr val="dk1"/>
                </a:solidFill>
              </a:rPr>
              <a:t>판별분석</a:t>
            </a:r>
            <a:r>
              <a:rPr lang="en-US" altLang="ko-KR" sz="1200" dirty="0">
                <a:solidFill>
                  <a:schemeClr val="dk1"/>
                </a:solidFill>
              </a:rPr>
              <a:t>, </a:t>
            </a:r>
            <a:r>
              <a:rPr lang="ko-KR" altLang="en-US" sz="1200" dirty="0">
                <a:solidFill>
                  <a:schemeClr val="dk1"/>
                </a:solidFill>
              </a:rPr>
              <a:t>의사결정나무</a:t>
            </a:r>
            <a:r>
              <a:rPr lang="en-US" altLang="ko-KR" sz="1200" dirty="0">
                <a:solidFill>
                  <a:schemeClr val="dk1"/>
                </a:solidFill>
              </a:rPr>
              <a:t>, </a:t>
            </a:r>
            <a:r>
              <a:rPr lang="ko-KR" altLang="en-US" sz="1200" dirty="0" err="1">
                <a:solidFill>
                  <a:schemeClr val="dk1"/>
                </a:solidFill>
              </a:rPr>
              <a:t>로지스틱</a:t>
            </a:r>
            <a:r>
              <a:rPr lang="ko-KR" altLang="en-US" sz="1200" dirty="0">
                <a:solidFill>
                  <a:schemeClr val="dk1"/>
                </a:solidFill>
              </a:rPr>
              <a:t> 회귀분석</a:t>
            </a:r>
            <a:r>
              <a:rPr lang="en-US" altLang="ko-KR" sz="1200" dirty="0">
                <a:solidFill>
                  <a:schemeClr val="dk1"/>
                </a:solidFill>
              </a:rPr>
              <a:t>, </a:t>
            </a:r>
            <a:r>
              <a:rPr lang="ko-KR" altLang="en-US" sz="1200" dirty="0">
                <a:solidFill>
                  <a:schemeClr val="dk1"/>
                </a:solidFill>
              </a:rPr>
              <a:t>인공신경망</a:t>
            </a:r>
            <a:r>
              <a:rPr lang="en-US" altLang="ko-KR" sz="1200" dirty="0">
                <a:solidFill>
                  <a:schemeClr val="dk1"/>
                </a:solidFill>
              </a:rPr>
              <a:t>, </a:t>
            </a:r>
            <a:r>
              <a:rPr lang="ko-KR" altLang="en-US" sz="1200" dirty="0">
                <a:solidFill>
                  <a:schemeClr val="dk1"/>
                </a:solidFill>
              </a:rPr>
              <a:t>유전자 알고리즘</a:t>
            </a:r>
            <a:endParaRPr lang="ko-KR" altLang="en-US" sz="1200" dirty="0"/>
          </a:p>
        </p:txBody>
      </p:sp>
      <p:sp>
        <p:nvSpPr>
          <p:cNvPr id="116" name="TextBox 115"/>
          <p:cNvSpPr txBox="1"/>
          <p:nvPr/>
        </p:nvSpPr>
        <p:spPr>
          <a:xfrm>
            <a:off x="6192569" y="4923486"/>
            <a:ext cx="2457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공모주 데이터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8853713" y="4923486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 smtClean="0">
                <a:solidFill>
                  <a:schemeClr val="dk1"/>
                </a:solidFill>
              </a:rPr>
              <a:t>공모주 시초가 예측 및  </a:t>
            </a:r>
            <a:r>
              <a:rPr lang="ko-KR" altLang="en-US" sz="1200" dirty="0">
                <a:solidFill>
                  <a:schemeClr val="dk1"/>
                </a:solidFill>
              </a:rPr>
              <a:t>투자 시의 수익률을 예측</a:t>
            </a:r>
            <a:endParaRPr lang="ko-KR" altLang="en-US" sz="1200" dirty="0"/>
          </a:p>
        </p:txBody>
      </p:sp>
      <p:cxnSp>
        <p:nvCxnSpPr>
          <p:cNvPr id="118" name="직선 연결선 117"/>
          <p:cNvCxnSpPr/>
          <p:nvPr/>
        </p:nvCxnSpPr>
        <p:spPr>
          <a:xfrm>
            <a:off x="854623" y="5569817"/>
            <a:ext cx="104564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808379" y="5594145"/>
            <a:ext cx="2457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>
                <a:solidFill>
                  <a:schemeClr val="dk1"/>
                </a:solidFill>
              </a:rPr>
              <a:t>AI</a:t>
            </a:r>
            <a:r>
              <a:rPr lang="ko-KR" altLang="en-US" sz="1200" dirty="0">
                <a:solidFill>
                  <a:schemeClr val="dk1"/>
                </a:solidFill>
              </a:rPr>
              <a:t>의 </a:t>
            </a:r>
            <a:r>
              <a:rPr lang="en-US" altLang="ko-KR" sz="1200" dirty="0">
                <a:solidFill>
                  <a:schemeClr val="dk1"/>
                </a:solidFill>
              </a:rPr>
              <a:t>LSTM</a:t>
            </a:r>
            <a:r>
              <a:rPr lang="ko-KR" altLang="en-US" sz="1200" dirty="0">
                <a:solidFill>
                  <a:schemeClr val="dk1"/>
                </a:solidFill>
              </a:rPr>
              <a:t>기법을 이용한 </a:t>
            </a:r>
            <a:r>
              <a:rPr lang="ko-KR" altLang="en-US" sz="1200" dirty="0" err="1">
                <a:solidFill>
                  <a:schemeClr val="dk1"/>
                </a:solidFill>
              </a:rPr>
              <a:t>금융시계열</a:t>
            </a:r>
            <a:r>
              <a:rPr lang="ko-KR" altLang="en-US" sz="1200" dirty="0">
                <a:solidFill>
                  <a:schemeClr val="dk1"/>
                </a:solidFill>
              </a:rPr>
              <a:t> 데이터 변동성 예측방법 연구</a:t>
            </a:r>
            <a:endParaRPr lang="ko-KR" altLang="en-US" sz="1200" dirty="0"/>
          </a:p>
        </p:txBody>
      </p:sp>
      <p:sp>
        <p:nvSpPr>
          <p:cNvPr id="120" name="TextBox 119"/>
          <p:cNvSpPr txBox="1"/>
          <p:nvPr/>
        </p:nvSpPr>
        <p:spPr>
          <a:xfrm>
            <a:off x="3410875" y="5610455"/>
            <a:ext cx="25930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 smtClean="0"/>
              <a:t>LSTM : </a:t>
            </a:r>
            <a:r>
              <a:rPr lang="ko-KR" altLang="en-US" sz="1200" dirty="0" err="1" smtClean="0"/>
              <a:t>입력게이트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망각 </a:t>
            </a:r>
            <a:r>
              <a:rPr lang="ko-KR" altLang="en-US" sz="1200" dirty="0" err="1" smtClean="0"/>
              <a:t>게이트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출력 </a:t>
            </a:r>
            <a:r>
              <a:rPr lang="ko-KR" altLang="en-US" sz="1200" dirty="0" err="1" smtClean="0"/>
              <a:t>게이트를</a:t>
            </a:r>
            <a:r>
              <a:rPr lang="ko-KR" altLang="en-US" sz="1200" dirty="0" smtClean="0"/>
              <a:t> 사용한 셀 모델</a:t>
            </a:r>
            <a:endParaRPr lang="en-US" altLang="ko-KR" sz="1200" dirty="0"/>
          </a:p>
          <a:p>
            <a:pPr latinLnBrk="1"/>
            <a:r>
              <a:rPr lang="en-US" altLang="ko-KR" sz="1200" dirty="0" smtClean="0"/>
              <a:t>(</a:t>
            </a:r>
            <a:r>
              <a:rPr lang="ko-KR" altLang="en-US" sz="1200" dirty="0" smtClean="0"/>
              <a:t>기존 순환신경망보다 시퀀스가 긴 </a:t>
            </a:r>
            <a:r>
              <a:rPr lang="ko-KR" altLang="en-US" sz="1200" dirty="0" err="1" smtClean="0"/>
              <a:t>시계열에</a:t>
            </a:r>
            <a:r>
              <a:rPr lang="ko-KR" altLang="en-US" sz="1200" dirty="0" smtClean="0"/>
              <a:t> 적합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  <p:sp>
        <p:nvSpPr>
          <p:cNvPr id="121" name="TextBox 120"/>
          <p:cNvSpPr txBox="1"/>
          <p:nvPr/>
        </p:nvSpPr>
        <p:spPr>
          <a:xfrm>
            <a:off x="6192569" y="5610455"/>
            <a:ext cx="2457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 smtClean="0">
                <a:solidFill>
                  <a:schemeClr val="dk1"/>
                </a:solidFill>
              </a:rPr>
              <a:t>KOSPI, SP&amp;P500, NIKKEI </a:t>
            </a:r>
            <a:r>
              <a:rPr lang="ko-KR" altLang="en-US" sz="1200" dirty="0" smtClean="0">
                <a:solidFill>
                  <a:schemeClr val="dk1"/>
                </a:solidFill>
              </a:rPr>
              <a:t>등 </a:t>
            </a:r>
            <a:r>
              <a:rPr lang="en-US" altLang="ko-KR" sz="1200" dirty="0" smtClean="0">
                <a:solidFill>
                  <a:schemeClr val="dk1"/>
                </a:solidFill>
              </a:rPr>
              <a:t>7</a:t>
            </a:r>
            <a:r>
              <a:rPr lang="ko-KR" altLang="en-US" sz="1200" dirty="0" smtClean="0">
                <a:solidFill>
                  <a:schemeClr val="dk1"/>
                </a:solidFill>
              </a:rPr>
              <a:t>개의 종목 종가의 </a:t>
            </a:r>
            <a:r>
              <a:rPr lang="en-US" altLang="ko-KR" sz="1200" dirty="0" smtClean="0">
                <a:solidFill>
                  <a:schemeClr val="dk1"/>
                </a:solidFill>
              </a:rPr>
              <a:t>30</a:t>
            </a:r>
            <a:r>
              <a:rPr lang="ko-KR" altLang="en-US" sz="1200" dirty="0" smtClean="0">
                <a:solidFill>
                  <a:schemeClr val="dk1"/>
                </a:solidFill>
              </a:rPr>
              <a:t>일 이동평균</a:t>
            </a:r>
            <a:r>
              <a:rPr lang="en-US" altLang="ko-KR" sz="1200" dirty="0" smtClean="0">
                <a:solidFill>
                  <a:schemeClr val="dk1"/>
                </a:solidFill>
              </a:rPr>
              <a:t>, </a:t>
            </a:r>
            <a:r>
              <a:rPr lang="ko-KR" altLang="en-US" sz="1200" dirty="0" err="1" smtClean="0">
                <a:solidFill>
                  <a:schemeClr val="dk1"/>
                </a:solidFill>
              </a:rPr>
              <a:t>모멘텀</a:t>
            </a:r>
            <a:r>
              <a:rPr lang="ko-KR" altLang="en-US" sz="1200" dirty="0" smtClean="0">
                <a:solidFill>
                  <a:schemeClr val="dk1"/>
                </a:solidFill>
              </a:rPr>
              <a:t> 등</a:t>
            </a:r>
            <a:r>
              <a:rPr lang="en-US" altLang="ko-KR" sz="1200" dirty="0" smtClean="0">
                <a:solidFill>
                  <a:schemeClr val="dk1"/>
                </a:solidFill>
              </a:rPr>
              <a:t>(2003</a:t>
            </a:r>
            <a:r>
              <a:rPr lang="ko-KR" altLang="en-US" sz="1200" dirty="0">
                <a:solidFill>
                  <a:schemeClr val="dk1"/>
                </a:solidFill>
              </a:rPr>
              <a:t>년 </a:t>
            </a:r>
            <a:r>
              <a:rPr lang="en-US" altLang="ko-KR" sz="1200" dirty="0" smtClean="0">
                <a:solidFill>
                  <a:schemeClr val="dk1"/>
                </a:solidFill>
              </a:rPr>
              <a:t>9</a:t>
            </a:r>
            <a:r>
              <a:rPr lang="ko-KR" altLang="en-US" sz="1200" dirty="0" smtClean="0">
                <a:solidFill>
                  <a:schemeClr val="dk1"/>
                </a:solidFill>
              </a:rPr>
              <a:t>월부터 </a:t>
            </a:r>
            <a:r>
              <a:rPr lang="en-US" altLang="ko-KR" sz="1200" dirty="0">
                <a:solidFill>
                  <a:schemeClr val="dk1"/>
                </a:solidFill>
              </a:rPr>
              <a:t>2019</a:t>
            </a:r>
            <a:r>
              <a:rPr lang="ko-KR" altLang="en-US" sz="1200" dirty="0">
                <a:solidFill>
                  <a:schemeClr val="dk1"/>
                </a:solidFill>
              </a:rPr>
              <a:t>년 </a:t>
            </a:r>
            <a:r>
              <a:rPr lang="en-US" altLang="ko-KR" sz="1200" dirty="0" smtClean="0">
                <a:solidFill>
                  <a:schemeClr val="dk1"/>
                </a:solidFill>
              </a:rPr>
              <a:t>10</a:t>
            </a:r>
            <a:r>
              <a:rPr lang="ko-KR" altLang="en-US" sz="1200" dirty="0" smtClean="0">
                <a:solidFill>
                  <a:schemeClr val="dk1"/>
                </a:solidFill>
              </a:rPr>
              <a:t>월 </a:t>
            </a:r>
            <a:r>
              <a:rPr lang="ko-KR" altLang="en-US" sz="1200" dirty="0">
                <a:solidFill>
                  <a:schemeClr val="dk1"/>
                </a:solidFill>
              </a:rPr>
              <a:t>까지의 </a:t>
            </a:r>
            <a:r>
              <a:rPr lang="en-US" altLang="ko-KR" sz="1200" dirty="0">
                <a:solidFill>
                  <a:schemeClr val="dk1"/>
                </a:solidFill>
              </a:rPr>
              <a:t>5799</a:t>
            </a:r>
            <a:r>
              <a:rPr lang="ko-KR" altLang="en-US" sz="1200" dirty="0">
                <a:solidFill>
                  <a:schemeClr val="dk1"/>
                </a:solidFill>
              </a:rPr>
              <a:t>개의 데이터 중 </a:t>
            </a:r>
            <a:r>
              <a:rPr lang="en-US" altLang="ko-KR" sz="1200" dirty="0">
                <a:solidFill>
                  <a:schemeClr val="dk1"/>
                </a:solidFill>
              </a:rPr>
              <a:t>5445</a:t>
            </a:r>
            <a:r>
              <a:rPr lang="ko-KR" altLang="en-US" sz="1200" dirty="0">
                <a:solidFill>
                  <a:schemeClr val="dk1"/>
                </a:solidFill>
              </a:rPr>
              <a:t>개는 학습</a:t>
            </a:r>
            <a:r>
              <a:rPr lang="en-US" altLang="ko-KR" sz="1200" dirty="0">
                <a:solidFill>
                  <a:schemeClr val="dk1"/>
                </a:solidFill>
              </a:rPr>
              <a:t>, 354</a:t>
            </a:r>
            <a:r>
              <a:rPr lang="ko-KR" altLang="en-US" sz="1200" dirty="0" smtClean="0">
                <a:solidFill>
                  <a:schemeClr val="dk1"/>
                </a:solidFill>
              </a:rPr>
              <a:t>개로 예측 테스트</a:t>
            </a:r>
            <a:r>
              <a:rPr lang="en-US" altLang="ko-KR" sz="1200" dirty="0" smtClean="0">
                <a:solidFill>
                  <a:schemeClr val="dk1"/>
                </a:solidFill>
              </a:rPr>
              <a:t>)</a:t>
            </a:r>
            <a:endParaRPr lang="ko-KR" altLang="en-US" sz="1200" dirty="0"/>
          </a:p>
          <a:p>
            <a:pPr latinLnBrk="1"/>
            <a:endParaRPr lang="ko-KR" altLang="en-US" sz="1200" dirty="0"/>
          </a:p>
        </p:txBody>
      </p:sp>
      <p:sp>
        <p:nvSpPr>
          <p:cNvPr id="122" name="TextBox 121"/>
          <p:cNvSpPr txBox="1"/>
          <p:nvPr/>
        </p:nvSpPr>
        <p:spPr>
          <a:xfrm>
            <a:off x="8853713" y="5610455"/>
            <a:ext cx="245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200" dirty="0" smtClean="0">
                <a:solidFill>
                  <a:schemeClr val="dk1"/>
                </a:solidFill>
              </a:rPr>
              <a:t>KOSPI</a:t>
            </a:r>
            <a:r>
              <a:rPr lang="en-US" altLang="ko-KR" sz="1200" dirty="0">
                <a:solidFill>
                  <a:schemeClr val="dk1"/>
                </a:solidFill>
              </a:rPr>
              <a:t>, S&amp;P500, NIKKEI </a:t>
            </a:r>
            <a:r>
              <a:rPr lang="ko-KR" altLang="en-US" sz="1200" dirty="0">
                <a:solidFill>
                  <a:schemeClr val="dk1"/>
                </a:solidFill>
              </a:rPr>
              <a:t>등 </a:t>
            </a:r>
            <a:r>
              <a:rPr lang="en-US" altLang="ko-KR" sz="1200" dirty="0" smtClean="0">
                <a:solidFill>
                  <a:schemeClr val="dk1"/>
                </a:solidFill>
              </a:rPr>
              <a:t>7</a:t>
            </a:r>
            <a:r>
              <a:rPr lang="ko-KR" altLang="en-US" sz="1200" dirty="0" smtClean="0">
                <a:solidFill>
                  <a:schemeClr val="dk1"/>
                </a:solidFill>
              </a:rPr>
              <a:t>개의 국가 지수의 </a:t>
            </a:r>
            <a:r>
              <a:rPr lang="en-US" altLang="ko-KR" sz="1200" dirty="0" smtClean="0">
                <a:solidFill>
                  <a:schemeClr val="dk1"/>
                </a:solidFill>
              </a:rPr>
              <a:t>30</a:t>
            </a:r>
            <a:r>
              <a:rPr lang="ko-KR" altLang="en-US" sz="1200" dirty="0" smtClean="0">
                <a:solidFill>
                  <a:schemeClr val="dk1"/>
                </a:solidFill>
              </a:rPr>
              <a:t>일 후 변동성 예측</a:t>
            </a:r>
            <a:r>
              <a:rPr lang="en-US" altLang="ko-KR" sz="1200" dirty="0" smtClean="0">
                <a:solidFill>
                  <a:schemeClr val="dk1"/>
                </a:solidFill>
              </a:rPr>
              <a:t>(RMSE </a:t>
            </a:r>
            <a:r>
              <a:rPr lang="ko-KR" altLang="en-US" sz="1200" dirty="0" smtClean="0">
                <a:solidFill>
                  <a:schemeClr val="dk1"/>
                </a:solidFill>
              </a:rPr>
              <a:t>활용</a:t>
            </a:r>
            <a:r>
              <a:rPr lang="en-US" altLang="ko-KR" sz="1200" dirty="0" smtClean="0">
                <a:solidFill>
                  <a:schemeClr val="dk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2966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1811" y="446926"/>
            <a:ext cx="33714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Action Plan</a:t>
            </a:r>
            <a:endParaRPr lang="en-US" sz="48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20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846" y="585988"/>
            <a:ext cx="574136" cy="552872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1867921" y="1871550"/>
            <a:ext cx="4518365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Action contents</a:t>
            </a:r>
            <a:endParaRPr lang="ko-KR" altLang="en-US" b="1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6580300" y="1871550"/>
            <a:ext cx="2375013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Mark</a:t>
            </a:r>
            <a:endParaRPr lang="ko-KR" altLang="en-US" b="1" dirty="0"/>
          </a:p>
        </p:txBody>
      </p:sp>
      <p:cxnSp>
        <p:nvCxnSpPr>
          <p:cNvPr id="22" name="직선 연결선 21"/>
          <p:cNvCxnSpPr/>
          <p:nvPr/>
        </p:nvCxnSpPr>
        <p:spPr>
          <a:xfrm>
            <a:off x="6478695" y="1896014"/>
            <a:ext cx="0" cy="4519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모서리가 둥근 직사각형 23"/>
          <p:cNvSpPr/>
          <p:nvPr/>
        </p:nvSpPr>
        <p:spPr>
          <a:xfrm>
            <a:off x="793866" y="1823431"/>
            <a:ext cx="933334" cy="459188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Plans</a:t>
            </a:r>
            <a:endParaRPr lang="ko-KR" altLang="en-US" b="1" dirty="0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9192871" y="1871550"/>
            <a:ext cx="2375013" cy="4262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Quantitative Goal</a:t>
            </a:r>
            <a:endParaRPr lang="ko-KR" altLang="en-US" b="1" dirty="0"/>
          </a:p>
        </p:txBody>
      </p:sp>
      <p:cxnSp>
        <p:nvCxnSpPr>
          <p:cNvPr id="26" name="직선 연결선 25"/>
          <p:cNvCxnSpPr/>
          <p:nvPr/>
        </p:nvCxnSpPr>
        <p:spPr>
          <a:xfrm>
            <a:off x="9091266" y="1896014"/>
            <a:ext cx="0" cy="4519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H="1">
            <a:off x="2002971" y="3657600"/>
            <a:ext cx="95649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2002971" y="5123543"/>
            <a:ext cx="95649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882435" y="2442983"/>
            <a:ext cx="4518365" cy="111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주식 </a:t>
            </a:r>
            <a:r>
              <a:rPr lang="ko-KR" altLang="en-US" sz="1100" b="1" kern="0" spc="-30" dirty="0" err="1">
                <a:solidFill>
                  <a:srgbClr val="000000"/>
                </a:solidFill>
                <a:latin typeface="+mn-ea"/>
              </a:rPr>
              <a:t>트레이딩</a:t>
            </a: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 기법인 </a:t>
            </a:r>
            <a:r>
              <a:rPr lang="ko-KR" altLang="en-US" sz="1100" b="1" kern="0" spc="-30" dirty="0" err="1">
                <a:solidFill>
                  <a:srgbClr val="000000"/>
                </a:solidFill>
                <a:latin typeface="+mn-ea"/>
              </a:rPr>
              <a:t>퀀트전략을</a:t>
            </a: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 활용한 인공지능 </a:t>
            </a:r>
            <a:r>
              <a:rPr lang="ko-KR" altLang="en-US" sz="1100" b="1" kern="0" spc="-30" dirty="0" err="1">
                <a:solidFill>
                  <a:srgbClr val="000000"/>
                </a:solidFill>
                <a:latin typeface="+mn-ea"/>
              </a:rPr>
              <a:t>트레이딩을</a:t>
            </a: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 학습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 인공지능 </a:t>
            </a:r>
            <a:r>
              <a:rPr lang="ko-KR" altLang="en-US" sz="1100" kern="0" spc="-30" dirty="0" err="1">
                <a:solidFill>
                  <a:srgbClr val="000000"/>
                </a:solidFill>
                <a:latin typeface="+mn-ea"/>
              </a:rPr>
              <a:t>딥러닝을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활용한 주식 </a:t>
            </a:r>
            <a:r>
              <a:rPr lang="ko-KR" altLang="en-US" sz="1100" kern="0" spc="-30" dirty="0" err="1">
                <a:solidFill>
                  <a:srgbClr val="000000"/>
                </a:solidFill>
                <a:latin typeface="+mn-ea"/>
              </a:rPr>
              <a:t>트레이딩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기법에 대한 학습 및 이해 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 </a:t>
            </a:r>
            <a:r>
              <a:rPr lang="ko-KR" altLang="en-US" sz="1100" kern="0" spc="-30" dirty="0" err="1">
                <a:solidFill>
                  <a:srgbClr val="000000"/>
                </a:solidFill>
                <a:latin typeface="+mn-ea"/>
              </a:rPr>
              <a:t>트레이딩에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사용하는 알고리즘을 학습하고 다양한 분야 적용해봄</a:t>
            </a:r>
          </a:p>
          <a:p>
            <a:r>
              <a:rPr lang="en-US" altLang="ko-KR" sz="1100" dirty="0" smtClean="0"/>
              <a:t>     </a:t>
            </a:r>
            <a:r>
              <a:rPr lang="ko-KR" altLang="en-US" sz="1100" dirty="0" smtClean="0"/>
              <a:t>★ 증권사 </a:t>
            </a:r>
            <a:r>
              <a:rPr lang="en-US" altLang="ko-KR" sz="1100" dirty="0" smtClean="0"/>
              <a:t>API</a:t>
            </a:r>
            <a:r>
              <a:rPr lang="ko-KR" altLang="en-US" sz="1100" dirty="0" smtClean="0"/>
              <a:t>를 통한 데이터 수집 및 분석 수행</a:t>
            </a:r>
            <a:endParaRPr lang="ko-KR" altLang="en-US" sz="1100" dirty="0"/>
          </a:p>
        </p:txBody>
      </p:sp>
      <p:sp>
        <p:nvSpPr>
          <p:cNvPr id="32" name="TextBox 31"/>
          <p:cNvSpPr txBox="1"/>
          <p:nvPr/>
        </p:nvSpPr>
        <p:spPr>
          <a:xfrm>
            <a:off x="1882435" y="3792812"/>
            <a:ext cx="4518365" cy="58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altLang="ko-KR" sz="1100" b="1" kern="0" spc="-30" dirty="0" err="1">
                <a:solidFill>
                  <a:srgbClr val="000000"/>
                </a:solidFill>
                <a:latin typeface="+mn-ea"/>
              </a:rPr>
              <a:t>Kaggle</a:t>
            </a:r>
            <a:r>
              <a:rPr lang="en-US" altLang="ko-KR" sz="1100" b="1" kern="0" spc="-30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100" b="1" kern="0" spc="-30" dirty="0" err="1">
                <a:solidFill>
                  <a:srgbClr val="000000"/>
                </a:solidFill>
                <a:latin typeface="+mn-ea"/>
              </a:rPr>
              <a:t>트레이딩</a:t>
            </a: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 대회 참여를 통한 인공지능 </a:t>
            </a:r>
            <a:r>
              <a:rPr lang="ko-KR" altLang="en-US" sz="1100" b="1" kern="0" spc="-30" dirty="0" err="1">
                <a:solidFill>
                  <a:srgbClr val="000000"/>
                </a:solidFill>
                <a:latin typeface="+mn-ea"/>
              </a:rPr>
              <a:t>트레이딩을</a:t>
            </a: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 학습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 기존 </a:t>
            </a:r>
            <a:r>
              <a:rPr lang="en-US" altLang="ko-KR" sz="1100" kern="0" spc="-30" dirty="0" err="1">
                <a:solidFill>
                  <a:srgbClr val="000000"/>
                </a:solidFill>
                <a:latin typeface="+mn-ea"/>
              </a:rPr>
              <a:t>kaggle</a:t>
            </a:r>
            <a:r>
              <a:rPr lang="en-US" altLang="ko-KR" sz="1100" kern="0" spc="-30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대회를 활용한 국내 증권 연구 수행</a:t>
            </a:r>
            <a:endParaRPr lang="en-US" altLang="ko-KR" sz="1100" kern="0" spc="-3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82435" y="5257622"/>
            <a:ext cx="4518365" cy="1179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ko-KR" altLang="en-US" sz="1100" b="1" kern="0" spc="-30" dirty="0">
                <a:solidFill>
                  <a:srgbClr val="000000"/>
                </a:solidFill>
                <a:latin typeface="+mn-ea"/>
              </a:rPr>
              <a:t>생성된 알고리즘을 활용한 주식 자동매매 시스템 구축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 </a:t>
            </a:r>
            <a:r>
              <a:rPr lang="ko-KR" altLang="en-US" sz="1100" kern="0" spc="-30" dirty="0" err="1">
                <a:solidFill>
                  <a:srgbClr val="000000"/>
                </a:solidFill>
                <a:latin typeface="+mn-ea"/>
              </a:rPr>
              <a:t>퀀트전략을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이용한 인공지능 알고리즘 구현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ko-KR" sz="1100" kern="0" spc="-30" dirty="0">
                <a:solidFill>
                  <a:srgbClr val="000000"/>
                </a:solidFill>
                <a:latin typeface="+mn-ea"/>
              </a:rPr>
              <a:t>  CNN/RNN</a:t>
            </a: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을 활용한 주가방향성 예측</a:t>
            </a:r>
          </a:p>
          <a:p>
            <a:pPr marL="76200" marR="0" indent="0" algn="just" fontAlgn="base" latinLnBrk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1100" kern="0" spc="-30" dirty="0">
                <a:solidFill>
                  <a:srgbClr val="000000"/>
                </a:solidFill>
                <a:latin typeface="+mn-ea"/>
              </a:rPr>
              <a:t>  구현된 알고리즘을 활용한 자동 매매 시스템 </a:t>
            </a:r>
            <a:r>
              <a:rPr lang="ko-KR" altLang="en-US" sz="1100" kern="0" spc="-30" dirty="0" smtClean="0">
                <a:solidFill>
                  <a:srgbClr val="000000"/>
                </a:solidFill>
                <a:latin typeface="+mn-ea"/>
              </a:rPr>
              <a:t>구성</a:t>
            </a:r>
            <a:endParaRPr lang="ko-KR" altLang="en-US" sz="1100" kern="0" spc="-30" dirty="0">
              <a:solidFill>
                <a:srgbClr val="000000"/>
              </a:solidFill>
              <a:latin typeface="+mn-ea"/>
            </a:endParaRPr>
          </a:p>
        </p:txBody>
      </p:sp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97" y="4473461"/>
            <a:ext cx="4247640" cy="24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6580301" y="2442983"/>
            <a:ext cx="2375012" cy="803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 err="1">
                <a:solidFill>
                  <a:srgbClr val="000000"/>
                </a:solidFill>
                <a:latin typeface="+mn-ea"/>
              </a:rPr>
              <a:t>스터디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 교재 학습 및 관련 논문 학습</a:t>
            </a:r>
          </a:p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국내외 주식 및 코인관련 적용에 적합한 알고리즘 </a:t>
            </a:r>
            <a:r>
              <a:rPr lang="ko-KR" altLang="en-US" sz="1100" kern="0" spc="-50" dirty="0" smtClean="0">
                <a:solidFill>
                  <a:srgbClr val="000000"/>
                </a:solidFill>
                <a:latin typeface="+mn-ea"/>
              </a:rPr>
              <a:t>탐색</a:t>
            </a:r>
            <a:endParaRPr lang="ko-KR" altLang="en-US" sz="1100" kern="0" spc="-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580301" y="3817434"/>
            <a:ext cx="2375012" cy="728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https://www.kaggle.com/faressayah/stock-market-analysis-prediction-using-lstm</a:t>
            </a:r>
            <a:endParaRPr lang="ko-KR" altLang="en-US" sz="1100" kern="0" spc="-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580301" y="5257622"/>
            <a:ext cx="2375012" cy="779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인공지능 학습 모델 생성 및 평가 검증 수행</a:t>
            </a:r>
          </a:p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모델을 활용한 자동 매매 시스템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192873" y="2442983"/>
            <a:ext cx="2375012" cy="803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en-US" altLang="ko-KR" sz="1100" kern="0" spc="-50" dirty="0" smtClean="0">
                <a:solidFill>
                  <a:srgbClr val="000000"/>
                </a:solidFill>
                <a:latin typeface="+mn-ea"/>
              </a:rPr>
              <a:t>- </a:t>
            </a:r>
            <a:r>
              <a:rPr lang="ko-KR" altLang="en-US" sz="1100" kern="0" spc="-50" dirty="0" smtClean="0">
                <a:solidFill>
                  <a:srgbClr val="000000"/>
                </a:solidFill>
                <a:latin typeface="+mn-ea"/>
              </a:rPr>
              <a:t>인공지능 </a:t>
            </a:r>
            <a:r>
              <a:rPr lang="ko-KR" altLang="en-US" sz="1100" kern="0" spc="-50" dirty="0" err="1">
                <a:solidFill>
                  <a:srgbClr val="000000"/>
                </a:solidFill>
                <a:latin typeface="+mn-ea"/>
              </a:rPr>
              <a:t>트레이딩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 관련 알고리즘 조사 및 </a:t>
            </a:r>
            <a:r>
              <a:rPr lang="en-US" altLang="ko-KR" sz="1100" kern="0" spc="-50" dirty="0" err="1" smtClean="0">
                <a:solidFill>
                  <a:srgbClr val="000000"/>
                </a:solidFill>
                <a:latin typeface="+mn-ea"/>
              </a:rPr>
              <a:t>Kaggle</a:t>
            </a:r>
            <a:r>
              <a:rPr lang="en-US" altLang="ko-KR" sz="1100" kern="0" spc="-50" dirty="0" smtClean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100" kern="0" spc="-50" dirty="0" smtClean="0">
                <a:solidFill>
                  <a:srgbClr val="000000"/>
                </a:solidFill>
                <a:latin typeface="+mn-ea"/>
              </a:rPr>
              <a:t>대회 참여</a:t>
            </a:r>
            <a:endParaRPr lang="en-US" altLang="ko-KR" sz="1100" kern="0" spc="-50" dirty="0" smtClean="0">
              <a:solidFill>
                <a:srgbClr val="000000"/>
              </a:solidFill>
              <a:latin typeface="+mn-ea"/>
            </a:endParaRPr>
          </a:p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en-US" altLang="ko-KR" sz="1100" kern="0" spc="-50" dirty="0" smtClean="0">
                <a:solidFill>
                  <a:srgbClr val="000000"/>
                </a:solidFill>
                <a:latin typeface="+mn-ea"/>
              </a:rPr>
              <a:t>- </a:t>
            </a:r>
            <a:r>
              <a:rPr lang="ko-KR" altLang="en-US" sz="1100" kern="0" spc="-50" dirty="0" smtClean="0">
                <a:solidFill>
                  <a:srgbClr val="000000"/>
                </a:solidFill>
                <a:latin typeface="+mn-ea"/>
              </a:rPr>
              <a:t>증권사 데이터 </a:t>
            </a:r>
            <a:r>
              <a:rPr lang="en-US" altLang="ko-KR" sz="1100" kern="0" spc="-50" dirty="0" smtClean="0">
                <a:solidFill>
                  <a:srgbClr val="000000"/>
                </a:solidFill>
                <a:latin typeface="+mn-ea"/>
              </a:rPr>
              <a:t>10</a:t>
            </a:r>
            <a:r>
              <a:rPr lang="ko-KR" altLang="en-US" sz="1100" kern="0" spc="-50" smtClean="0">
                <a:solidFill>
                  <a:srgbClr val="000000"/>
                </a:solidFill>
                <a:latin typeface="+mn-ea"/>
              </a:rPr>
              <a:t>년 분량 수집</a:t>
            </a:r>
            <a:endParaRPr lang="ko-KR" altLang="en-US" sz="1100" kern="0" spc="-5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192873" y="3831956"/>
            <a:ext cx="2375012" cy="508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 err="1">
                <a:solidFill>
                  <a:srgbClr val="000000"/>
                </a:solidFill>
                <a:latin typeface="+mn-ea"/>
              </a:rPr>
              <a:t>캐글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 대회 참여 및 국내 데이터 적용 후 모델 검증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9192873" y="5282260"/>
            <a:ext cx="2375012" cy="999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알고리즘 모델 생성</a:t>
            </a: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(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☞ 예측 율 </a:t>
            </a: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50%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이상</a:t>
            </a: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)</a:t>
            </a:r>
            <a:endParaRPr lang="ko-KR" altLang="en-US" sz="1100" kern="0" spc="-50" dirty="0">
              <a:solidFill>
                <a:srgbClr val="000000"/>
              </a:solidFill>
              <a:latin typeface="+mn-ea"/>
            </a:endParaRPr>
          </a:p>
          <a:p>
            <a:pPr algn="just" fontAlgn="base" latinLnBrk="1">
              <a:lnSpc>
                <a:spcPct val="130000"/>
              </a:lnSpc>
              <a:spcBef>
                <a:spcPts val="100"/>
              </a:spcBef>
              <a:spcAft>
                <a:spcPts val="300"/>
              </a:spcAft>
            </a:pP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구현된 알고리즘 활용한 실제 자동 매매 성공 여부 </a:t>
            </a: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(</a:t>
            </a:r>
            <a:r>
              <a:rPr lang="ko-KR" altLang="en-US" sz="1100" kern="0" spc="-50" dirty="0">
                <a:solidFill>
                  <a:srgbClr val="000000"/>
                </a:solidFill>
                <a:latin typeface="+mn-ea"/>
              </a:rPr>
              <a:t>☞ </a:t>
            </a:r>
            <a:r>
              <a:rPr lang="en-US" altLang="ko-KR" sz="1100" kern="0" spc="-50" dirty="0">
                <a:solidFill>
                  <a:srgbClr val="000000"/>
                </a:solidFill>
                <a:latin typeface="+mn-ea"/>
              </a:rPr>
              <a:t>Y/N)</a:t>
            </a:r>
            <a:endParaRPr lang="ko-KR" altLang="en-US" sz="1100" kern="0" spc="-50" dirty="0">
              <a:solidFill>
                <a:srgbClr val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7533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1811" y="446926"/>
            <a:ext cx="48565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  <a:cs typeface="BareunDotumOTFPro 3" charset="-127"/>
              </a:rPr>
              <a:t>Upcoming Event</a:t>
            </a:r>
            <a:endParaRPr lang="en-US" sz="4800" dirty="0">
              <a:solidFill>
                <a:schemeClr val="tx2"/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  <a:cs typeface="BareunDotumOTFPro 3" charset="-127"/>
            </a:endParaRPr>
          </a:p>
        </p:txBody>
      </p:sp>
      <p:pic>
        <p:nvPicPr>
          <p:cNvPr id="20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43" y="570040"/>
            <a:ext cx="584768" cy="584768"/>
          </a:xfrm>
          <a:prstGeom prst="rect">
            <a:avLst/>
          </a:prstGeom>
        </p:spPr>
      </p:pic>
      <p:graphicFrame>
        <p:nvGraphicFramePr>
          <p:cNvPr id="6" name="Group 49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299378"/>
              </p:ext>
            </p:extLst>
          </p:nvPr>
        </p:nvGraphicFramePr>
        <p:xfrm>
          <a:off x="648147" y="2249935"/>
          <a:ext cx="10861678" cy="4121836"/>
        </p:xfrm>
        <a:graphic>
          <a:graphicData uri="http://schemas.openxmlformats.org/drawingml/2006/table">
            <a:tbl>
              <a:tblPr/>
              <a:tblGrid>
                <a:gridCol w="1757177"/>
                <a:gridCol w="414014"/>
                <a:gridCol w="414015"/>
                <a:gridCol w="412106"/>
                <a:gridCol w="414014"/>
                <a:gridCol w="414015"/>
                <a:gridCol w="414014"/>
                <a:gridCol w="414015"/>
                <a:gridCol w="414014"/>
                <a:gridCol w="414015"/>
                <a:gridCol w="414014"/>
                <a:gridCol w="412106"/>
                <a:gridCol w="414015"/>
                <a:gridCol w="414014"/>
                <a:gridCol w="414015"/>
                <a:gridCol w="414014"/>
                <a:gridCol w="414015"/>
                <a:gridCol w="415922"/>
                <a:gridCol w="414014"/>
                <a:gridCol w="412106"/>
                <a:gridCol w="414015"/>
                <a:gridCol w="414014"/>
                <a:gridCol w="414015"/>
              </a:tblGrid>
              <a:tr h="44450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일정</a:t>
                      </a: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구분 </a:t>
                      </a: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gridSpan="4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M1</a:t>
                      </a:r>
                      <a:endParaRPr kumimoji="1" lang="ko-KR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M2</a:t>
                      </a:r>
                      <a:endParaRPr kumimoji="1" lang="ko-KR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M3</a:t>
                      </a:r>
                      <a:endParaRPr kumimoji="1" lang="ko-KR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M4</a:t>
                      </a:r>
                      <a:endParaRPr kumimoji="1" lang="ko-KR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062038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주요 </a:t>
                      </a:r>
                      <a:r>
                        <a:rPr kumimoji="1" lang="ko-KR" altLang="en-US" sz="14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마일스톤</a:t>
                      </a:r>
                      <a:endParaRPr kumimoji="1" lang="ko-KR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94713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인공지능개발</a:t>
                      </a:r>
                      <a:endParaRPr kumimoji="1" lang="en-US" altLang="ko-KR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07885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업무개발</a:t>
                      </a:r>
                    </a:p>
                  </a:txBody>
                  <a:tcPr anchor="ctr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체" pitchFamily="49" charset="-127"/>
                          <a:ea typeface="굴림체" pitchFamily="49" charset="-127"/>
                        </a:defRPr>
                      </a:lvl9pPr>
                    </a:lstStyle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가는각진제목체" pitchFamily="18" charset="-127"/>
                        <a:ea typeface="가는각진제목체" pitchFamily="18" charset="-127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Text Box 185"/>
          <p:cNvSpPr txBox="1">
            <a:spLocks noChangeArrowheads="1"/>
          </p:cNvSpPr>
          <p:nvPr/>
        </p:nvSpPr>
        <p:spPr bwMode="auto">
          <a:xfrm>
            <a:off x="4891314" y="2852951"/>
            <a:ext cx="927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107950" indent="-1079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eaLnBrk="1" hangingPunct="1">
              <a:buFont typeface="Wingdings" pitchFamily="2" charset="2"/>
              <a:buChar char="l"/>
            </a:pPr>
            <a:r>
              <a:rPr lang="en-US" altLang="ko-KR" sz="1200" b="0" dirty="0">
                <a:latin typeface="+mj-ea"/>
                <a:ea typeface="+mj-ea"/>
              </a:rPr>
              <a:t>Kick-off</a:t>
            </a:r>
          </a:p>
        </p:txBody>
      </p:sp>
      <p:sp>
        <p:nvSpPr>
          <p:cNvPr id="9" name="Text Box 189"/>
          <p:cNvSpPr txBox="1">
            <a:spLocks noChangeArrowheads="1"/>
          </p:cNvSpPr>
          <p:nvPr/>
        </p:nvSpPr>
        <p:spPr bwMode="auto">
          <a:xfrm>
            <a:off x="6278778" y="2820308"/>
            <a:ext cx="782265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marL="107950" indent="-1079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eaLnBrk="1" hangingPunct="1">
              <a:buFont typeface="Wingdings" pitchFamily="2" charset="2"/>
              <a:buChar char="l"/>
            </a:pPr>
            <a:r>
              <a:rPr lang="ko-KR" altLang="en-US" sz="1200" b="0" dirty="0">
                <a:latin typeface="+mj-ea"/>
                <a:ea typeface="+mj-ea"/>
              </a:rPr>
              <a:t>착수 보고</a:t>
            </a:r>
          </a:p>
        </p:txBody>
      </p:sp>
      <p:sp>
        <p:nvSpPr>
          <p:cNvPr id="10" name="Text Box 244"/>
          <p:cNvSpPr txBox="1">
            <a:spLocks noChangeArrowheads="1"/>
          </p:cNvSpPr>
          <p:nvPr/>
        </p:nvSpPr>
        <p:spPr bwMode="auto">
          <a:xfrm>
            <a:off x="10778856" y="2805794"/>
            <a:ext cx="730969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marL="107950" indent="-1079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eaLnBrk="1" hangingPunct="1">
              <a:buFont typeface="Wingdings" pitchFamily="2" charset="2"/>
              <a:buChar char="l"/>
            </a:pPr>
            <a:r>
              <a:rPr lang="ko-KR" altLang="en-US" sz="1200" b="0" dirty="0">
                <a:latin typeface="+mj-ea"/>
                <a:ea typeface="+mj-ea"/>
              </a:rPr>
              <a:t>종료보고</a:t>
            </a:r>
          </a:p>
        </p:txBody>
      </p:sp>
      <p:grpSp>
        <p:nvGrpSpPr>
          <p:cNvPr id="11" name="그룹 44"/>
          <p:cNvGrpSpPr>
            <a:grpSpLocks/>
          </p:cNvGrpSpPr>
          <p:nvPr/>
        </p:nvGrpSpPr>
        <p:grpSpPr bwMode="auto">
          <a:xfrm>
            <a:off x="5926375" y="3481243"/>
            <a:ext cx="1181100" cy="142875"/>
            <a:chOff x="2708275" y="3573016"/>
            <a:chExt cx="1182414" cy="144016"/>
          </a:xfrm>
        </p:grpSpPr>
        <p:sp>
          <p:nvSpPr>
            <p:cNvPr id="12" name="AutoShape 196"/>
            <p:cNvSpPr>
              <a:spLocks noChangeArrowheads="1"/>
            </p:cNvSpPr>
            <p:nvPr/>
          </p:nvSpPr>
          <p:spPr bwMode="auto">
            <a:xfrm>
              <a:off x="2708275" y="3573016"/>
              <a:ext cx="108000" cy="129600"/>
            </a:xfrm>
            <a:prstGeom prst="triangle">
              <a:avLst>
                <a:gd name="adj" fmla="val 50000"/>
              </a:avLst>
            </a:prstGeom>
            <a:solidFill>
              <a:srgbClr val="FFFF00"/>
            </a:solidFill>
            <a:ln w="9525" algn="ctr">
              <a:solidFill>
                <a:srgbClr val="FF66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eaLnBrk="1" hangingPunct="1"/>
              <a:endParaRPr lang="ko-KR" altLang="en-US" sz="1200" b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Text Box 197"/>
            <p:cNvSpPr txBox="1">
              <a:spLocks noChangeArrowheads="1"/>
            </p:cNvSpPr>
            <p:nvPr/>
          </p:nvSpPr>
          <p:spPr bwMode="auto">
            <a:xfrm>
              <a:off x="2849289" y="3573016"/>
              <a:ext cx="1041400" cy="1440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l" eaLnBrk="1" hangingPunct="1"/>
              <a:r>
                <a:rPr lang="ko-KR" altLang="en-US" sz="1200" b="0" dirty="0">
                  <a:latin typeface="+mj-ea"/>
                  <a:ea typeface="+mj-ea"/>
                </a:rPr>
                <a:t>개발환경 구축완료</a:t>
              </a:r>
            </a:p>
          </p:txBody>
        </p:sp>
      </p:grpSp>
      <p:sp>
        <p:nvSpPr>
          <p:cNvPr id="17" name="Text Box 265"/>
          <p:cNvSpPr txBox="1">
            <a:spLocks noChangeArrowheads="1"/>
          </p:cNvSpPr>
          <p:nvPr/>
        </p:nvSpPr>
        <p:spPr bwMode="auto">
          <a:xfrm>
            <a:off x="10517838" y="3099708"/>
            <a:ext cx="474489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eaLnBrk="1" hangingPunct="1">
              <a:buClr>
                <a:srgbClr val="FF0000"/>
              </a:buClr>
              <a:buFont typeface="Wingdings" pitchFamily="2" charset="2"/>
              <a:buChar char="l"/>
            </a:pPr>
            <a:r>
              <a:rPr lang="ko-KR" altLang="en-US" sz="1200" b="0" dirty="0">
                <a:latin typeface="+mj-ea"/>
                <a:ea typeface="+mj-ea"/>
              </a:rPr>
              <a:t> 이행</a:t>
            </a:r>
            <a:endParaRPr lang="en-US" altLang="ko-KR" sz="1200" b="0" dirty="0">
              <a:latin typeface="+mj-ea"/>
              <a:ea typeface="+mj-ea"/>
            </a:endParaRPr>
          </a:p>
        </p:txBody>
      </p:sp>
      <p:grpSp>
        <p:nvGrpSpPr>
          <p:cNvPr id="22" name="그룹 38"/>
          <p:cNvGrpSpPr>
            <a:grpSpLocks/>
          </p:cNvGrpSpPr>
          <p:nvPr/>
        </p:nvGrpSpPr>
        <p:grpSpPr bwMode="auto">
          <a:xfrm>
            <a:off x="4905827" y="5181592"/>
            <a:ext cx="1204687" cy="986972"/>
            <a:chOff x="1881187" y="4557492"/>
            <a:chExt cx="2071688" cy="986969"/>
          </a:xfrm>
        </p:grpSpPr>
        <p:sp>
          <p:nvSpPr>
            <p:cNvPr id="23" name="AutoShape 211"/>
            <p:cNvSpPr>
              <a:spLocks noChangeArrowheads="1"/>
            </p:cNvSpPr>
            <p:nvPr/>
          </p:nvSpPr>
          <p:spPr bwMode="auto">
            <a:xfrm flipV="1">
              <a:off x="1881188" y="4557492"/>
              <a:ext cx="2071687" cy="32407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분석</a:t>
              </a:r>
              <a:r>
                <a:rPr lang="en-US" altLang="ko-KR" sz="1200" dirty="0">
                  <a:solidFill>
                    <a:schemeClr val="bg1"/>
                  </a:solidFill>
                  <a:latin typeface="+mj-ea"/>
                  <a:ea typeface="+mj-ea"/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설계</a:t>
              </a:r>
            </a:p>
          </p:txBody>
        </p:sp>
        <p:sp>
          <p:nvSpPr>
            <p:cNvPr id="24" name="AutoShape 206"/>
            <p:cNvSpPr>
              <a:spLocks noChangeArrowheads="1"/>
            </p:cNvSpPr>
            <p:nvPr/>
          </p:nvSpPr>
          <p:spPr bwMode="auto">
            <a:xfrm>
              <a:off x="1881187" y="4883149"/>
              <a:ext cx="841580" cy="661312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0" tIns="44075" rIns="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요구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사항</a:t>
              </a:r>
              <a:endParaRPr lang="ko-KR" altLang="en-US" sz="1200" b="0" dirty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>
                  <a:latin typeface="+mj-ea"/>
                  <a:ea typeface="+mj-ea"/>
                </a:rPr>
                <a:t>분석</a:t>
              </a:r>
            </a:p>
          </p:txBody>
        </p:sp>
        <p:sp>
          <p:nvSpPr>
            <p:cNvPr id="25" name="AutoShape 206"/>
            <p:cNvSpPr>
              <a:spLocks noChangeArrowheads="1"/>
            </p:cNvSpPr>
            <p:nvPr/>
          </p:nvSpPr>
          <p:spPr bwMode="auto">
            <a:xfrm>
              <a:off x="2722768" y="4883149"/>
              <a:ext cx="1222120" cy="661312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프로그램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설계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grpSp>
        <p:nvGrpSpPr>
          <p:cNvPr id="26" name="그룹 40"/>
          <p:cNvGrpSpPr>
            <a:grpSpLocks/>
          </p:cNvGrpSpPr>
          <p:nvPr/>
        </p:nvGrpSpPr>
        <p:grpSpPr bwMode="auto">
          <a:xfrm>
            <a:off x="8998858" y="5181592"/>
            <a:ext cx="1654627" cy="986974"/>
            <a:chOff x="7400925" y="4557490"/>
            <a:chExt cx="1081088" cy="986974"/>
          </a:xfrm>
        </p:grpSpPr>
        <p:sp>
          <p:nvSpPr>
            <p:cNvPr id="28" name="AutoShape 223"/>
            <p:cNvSpPr>
              <a:spLocks noChangeArrowheads="1"/>
            </p:cNvSpPr>
            <p:nvPr/>
          </p:nvSpPr>
          <p:spPr bwMode="auto">
            <a:xfrm flipV="1">
              <a:off x="7400925" y="4557490"/>
              <a:ext cx="1081088" cy="32566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테스트</a:t>
              </a:r>
            </a:p>
          </p:txBody>
        </p:sp>
        <p:sp>
          <p:nvSpPr>
            <p:cNvPr id="29" name="AutoShape 206"/>
            <p:cNvSpPr>
              <a:spLocks noChangeArrowheads="1"/>
            </p:cNvSpPr>
            <p:nvPr/>
          </p:nvSpPr>
          <p:spPr bwMode="auto">
            <a:xfrm>
              <a:off x="7400925" y="4883149"/>
              <a:ext cx="1074738" cy="661315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0" tIns="44075" rIns="3600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eaLnBrk="1" hangingPunct="1"/>
              <a:r>
                <a:rPr lang="ko-KR" altLang="en-US" sz="1200" b="0" dirty="0">
                  <a:latin typeface="+mj-ea"/>
                  <a:ea typeface="+mj-ea"/>
                </a:rPr>
                <a:t>단위테스트</a:t>
              </a:r>
            </a:p>
            <a:p>
              <a:pPr eaLnBrk="1" hangingPunct="1"/>
              <a:r>
                <a:rPr lang="en-US" altLang="ko-KR" sz="1200" b="0" dirty="0">
                  <a:latin typeface="+mj-ea"/>
                  <a:ea typeface="+mj-ea"/>
                </a:rPr>
                <a:t>/ </a:t>
              </a:r>
              <a:r>
                <a:rPr lang="ko-KR" altLang="en-US" sz="1200" b="0" dirty="0">
                  <a:latin typeface="+mj-ea"/>
                  <a:ea typeface="+mj-ea"/>
                </a:rPr>
                <a:t>통합 및 사용자</a:t>
              </a:r>
            </a:p>
            <a:p>
              <a:pPr eaLnBrk="1" hangingPunct="1"/>
              <a:r>
                <a:rPr lang="ko-KR" altLang="en-US" sz="1200" b="0" dirty="0">
                  <a:latin typeface="+mj-ea"/>
                  <a:ea typeface="+mj-ea"/>
                </a:rPr>
                <a:t>테스트</a:t>
              </a:r>
            </a:p>
          </p:txBody>
        </p:sp>
      </p:grpSp>
      <p:sp>
        <p:nvSpPr>
          <p:cNvPr id="34" name="Text Box 244"/>
          <p:cNvSpPr txBox="1">
            <a:spLocks noChangeArrowheads="1"/>
          </p:cNvSpPr>
          <p:nvPr/>
        </p:nvSpPr>
        <p:spPr bwMode="auto">
          <a:xfrm>
            <a:off x="10312764" y="3368015"/>
            <a:ext cx="106920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marL="107950" indent="-1079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algn="l" eaLnBrk="1" hangingPunct="1">
              <a:buFont typeface="Wingdings" pitchFamily="2" charset="2"/>
              <a:buChar char="l"/>
            </a:pPr>
            <a:r>
              <a:rPr lang="en-US" altLang="ko-KR" sz="1200" b="0" dirty="0" smtClean="0">
                <a:latin typeface="+mj-ea"/>
                <a:ea typeface="+mj-ea"/>
              </a:rPr>
              <a:t>Open </a:t>
            </a:r>
            <a:r>
              <a:rPr lang="ko-KR" altLang="en-US" sz="1200" b="0" dirty="0" smtClean="0">
                <a:latin typeface="+mj-ea"/>
                <a:ea typeface="+mj-ea"/>
              </a:rPr>
              <a:t>전 점검</a:t>
            </a:r>
            <a:endParaRPr lang="ko-KR" altLang="en-US" sz="1200" b="0" dirty="0">
              <a:latin typeface="+mj-ea"/>
              <a:ea typeface="+mj-ea"/>
            </a:endParaRPr>
          </a:p>
        </p:txBody>
      </p:sp>
      <p:sp>
        <p:nvSpPr>
          <p:cNvPr id="36" name="Rectangle 14"/>
          <p:cNvSpPr>
            <a:spLocks noChangeArrowheads="1"/>
          </p:cNvSpPr>
          <p:nvPr/>
        </p:nvSpPr>
        <p:spPr bwMode="auto">
          <a:xfrm>
            <a:off x="530222" y="1314897"/>
            <a:ext cx="9359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ko-KR" altLang="en-US" sz="1200" dirty="0"/>
              <a:t>인공지능 자동 </a:t>
            </a:r>
            <a:r>
              <a:rPr lang="ko-KR" altLang="en-US" sz="1200" dirty="0" err="1"/>
              <a:t>트레이딩</a:t>
            </a:r>
            <a:r>
              <a:rPr lang="ko-KR" altLang="en-US" sz="1200" dirty="0"/>
              <a:t> 시스템은 분석</a:t>
            </a:r>
            <a:r>
              <a:rPr lang="en-US" altLang="ko-KR" sz="1200" dirty="0"/>
              <a:t>/</a:t>
            </a:r>
            <a:r>
              <a:rPr lang="ko-KR" altLang="en-US" sz="1200" dirty="0"/>
              <a:t>설계 </a:t>
            </a:r>
            <a:r>
              <a:rPr lang="en-US" altLang="ko-KR" sz="1200" dirty="0" smtClean="0"/>
              <a:t>4</a:t>
            </a:r>
            <a:r>
              <a:rPr lang="ko-KR" altLang="en-US" sz="1200" dirty="0" smtClean="0"/>
              <a:t>주</a:t>
            </a:r>
            <a:r>
              <a:rPr lang="en-US" altLang="ko-KR" sz="1200" dirty="0" smtClean="0"/>
              <a:t>, </a:t>
            </a:r>
            <a:r>
              <a:rPr lang="ko-KR" altLang="en-US" sz="1200" dirty="0"/>
              <a:t>구현 및 단위테스트 </a:t>
            </a:r>
            <a:r>
              <a:rPr lang="en-US" altLang="ko-KR" sz="1200" dirty="0" smtClean="0"/>
              <a:t>4</a:t>
            </a:r>
            <a:r>
              <a:rPr lang="ko-KR" altLang="en-US" sz="1200" dirty="0" smtClean="0"/>
              <a:t>주</a:t>
            </a:r>
            <a:r>
              <a:rPr lang="en-US" altLang="ko-KR" sz="1200" dirty="0" smtClean="0"/>
              <a:t>, </a:t>
            </a:r>
            <a:r>
              <a:rPr lang="ko-KR" altLang="en-US" sz="1200" dirty="0"/>
              <a:t>통합 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사용자 테스트 </a:t>
            </a:r>
            <a:r>
              <a:rPr lang="en-US" altLang="ko-KR" sz="1200" dirty="0" smtClean="0"/>
              <a:t>4</a:t>
            </a:r>
            <a:r>
              <a:rPr lang="ko-KR" altLang="en-US" sz="1200" dirty="0" smtClean="0"/>
              <a:t>주의 </a:t>
            </a:r>
            <a:r>
              <a:rPr lang="ko-KR" altLang="en-US" sz="1200" dirty="0"/>
              <a:t>일정으로 전체 </a:t>
            </a:r>
            <a:r>
              <a:rPr lang="en-US" altLang="ko-KR" sz="1200" dirty="0" smtClean="0"/>
              <a:t>12</a:t>
            </a:r>
            <a:r>
              <a:rPr lang="ko-KR" altLang="en-US" sz="1200" dirty="0" smtClean="0"/>
              <a:t>주에 </a:t>
            </a:r>
            <a:r>
              <a:rPr lang="ko-KR" altLang="en-US" sz="1200" dirty="0"/>
              <a:t>걸쳐 본 시스템을 구축하고자 합니다</a:t>
            </a:r>
            <a:r>
              <a:rPr lang="ko-KR" altLang="ko-KR" sz="1200" dirty="0"/>
              <a:t>.</a:t>
            </a:r>
          </a:p>
        </p:txBody>
      </p:sp>
      <p:grpSp>
        <p:nvGrpSpPr>
          <p:cNvPr id="37" name="그룹 39"/>
          <p:cNvGrpSpPr>
            <a:grpSpLocks/>
          </p:cNvGrpSpPr>
          <p:nvPr/>
        </p:nvGrpSpPr>
        <p:grpSpPr bwMode="auto">
          <a:xfrm>
            <a:off x="6126493" y="5181591"/>
            <a:ext cx="1203221" cy="986971"/>
            <a:chOff x="3948881" y="4557582"/>
            <a:chExt cx="3448050" cy="986257"/>
          </a:xfrm>
        </p:grpSpPr>
        <p:sp>
          <p:nvSpPr>
            <p:cNvPr id="38" name="AutoShape 223"/>
            <p:cNvSpPr>
              <a:spLocks noChangeArrowheads="1"/>
            </p:cNvSpPr>
            <p:nvPr/>
          </p:nvSpPr>
          <p:spPr bwMode="auto">
            <a:xfrm flipV="1">
              <a:off x="3948881" y="4557582"/>
              <a:ext cx="3448050" cy="324913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구  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현 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1  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차</a:t>
              </a:r>
              <a:endParaRPr lang="ko-KR" altLang="en-US" sz="1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9" name="AutoShape 206"/>
            <p:cNvSpPr>
              <a:spLocks noChangeArrowheads="1"/>
            </p:cNvSpPr>
            <p:nvPr/>
          </p:nvSpPr>
          <p:spPr bwMode="auto">
            <a:xfrm>
              <a:off x="3948881" y="4883148"/>
              <a:ext cx="3448050" cy="660691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eaLnBrk="1" hangingPunct="1"/>
              <a:r>
                <a:rPr lang="ko-KR" altLang="en-US" sz="1200" b="0" dirty="0" err="1" smtClean="0">
                  <a:latin typeface="+mj-ea"/>
                  <a:ea typeface="+mj-ea"/>
                </a:rPr>
                <a:t>트레이딩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eaLnBrk="1" hangingPunct="1"/>
              <a:r>
                <a:rPr lang="en-US" altLang="ko-KR" sz="1200" b="0" dirty="0" smtClean="0">
                  <a:latin typeface="+mj-ea"/>
                  <a:ea typeface="+mj-ea"/>
                </a:rPr>
                <a:t>prototype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627043" y="1866892"/>
            <a:ext cx="10998900" cy="31025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smtClean="0"/>
              <a:t>구축일정 계획</a:t>
            </a:r>
            <a:endParaRPr lang="ko-KR" altLang="en-US" sz="1400" b="1" dirty="0"/>
          </a:p>
        </p:txBody>
      </p:sp>
      <p:sp>
        <p:nvSpPr>
          <p:cNvPr id="41" name="Text Box 244"/>
          <p:cNvSpPr txBox="1">
            <a:spLocks noChangeArrowheads="1"/>
          </p:cNvSpPr>
          <p:nvPr/>
        </p:nvSpPr>
        <p:spPr bwMode="auto">
          <a:xfrm>
            <a:off x="8415856" y="2801778"/>
            <a:ext cx="730969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marL="107950" indent="-1079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1pPr>
            <a:lvl2pPr marL="742950" indent="-28575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2pPr>
            <a:lvl3pPr marL="11430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3pPr>
            <a:lvl4pPr marL="16002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4pPr>
            <a:lvl5pPr marL="2057400" indent="-228600" defTabSz="882650" eaLnBrk="0" hangingPunct="0"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5pPr>
            <a:lvl6pPr marL="25146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6pPr>
            <a:lvl7pPr marL="29718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7pPr>
            <a:lvl8pPr marL="34290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8pPr>
            <a:lvl9pPr marL="3886200" indent="-228600" algn="ctr" defTabSz="88265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가는각진제목체" pitchFamily="18" charset="-127"/>
                <a:ea typeface="가는각진제목체" pitchFamily="18" charset="-127"/>
              </a:defRPr>
            </a:lvl9pPr>
          </a:lstStyle>
          <a:p>
            <a:pPr eaLnBrk="1" hangingPunct="1">
              <a:buFont typeface="Wingdings" pitchFamily="2" charset="2"/>
              <a:buChar char="l"/>
            </a:pPr>
            <a:r>
              <a:rPr lang="ko-KR" altLang="en-US" sz="1200" b="0" dirty="0" smtClean="0">
                <a:latin typeface="+mj-ea"/>
                <a:ea typeface="+mj-ea"/>
              </a:rPr>
              <a:t>중간보고</a:t>
            </a:r>
            <a:endParaRPr lang="ko-KR" altLang="en-US" sz="1200" b="0" dirty="0">
              <a:latin typeface="+mj-ea"/>
              <a:ea typeface="+mj-ea"/>
            </a:endParaRPr>
          </a:p>
        </p:txBody>
      </p:sp>
      <p:grpSp>
        <p:nvGrpSpPr>
          <p:cNvPr id="42" name="그룹 44"/>
          <p:cNvGrpSpPr>
            <a:grpSpLocks/>
          </p:cNvGrpSpPr>
          <p:nvPr/>
        </p:nvGrpSpPr>
        <p:grpSpPr bwMode="auto">
          <a:xfrm>
            <a:off x="5296663" y="3167084"/>
            <a:ext cx="1181100" cy="142875"/>
            <a:chOff x="2708275" y="3573016"/>
            <a:chExt cx="1182414" cy="144016"/>
          </a:xfrm>
        </p:grpSpPr>
        <p:sp>
          <p:nvSpPr>
            <p:cNvPr id="43" name="AutoShape 196"/>
            <p:cNvSpPr>
              <a:spLocks noChangeArrowheads="1"/>
            </p:cNvSpPr>
            <p:nvPr/>
          </p:nvSpPr>
          <p:spPr bwMode="auto">
            <a:xfrm>
              <a:off x="2708275" y="3573016"/>
              <a:ext cx="108000" cy="129600"/>
            </a:xfrm>
            <a:prstGeom prst="triangle">
              <a:avLst>
                <a:gd name="adj" fmla="val 50000"/>
              </a:avLst>
            </a:prstGeom>
            <a:solidFill>
              <a:srgbClr val="FFFF00"/>
            </a:solidFill>
            <a:ln w="9525" algn="ctr">
              <a:solidFill>
                <a:srgbClr val="FF66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eaLnBrk="1" hangingPunct="1"/>
              <a:endParaRPr lang="ko-KR" altLang="en-US" sz="1200" b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4" name="Text Box 197"/>
            <p:cNvSpPr txBox="1">
              <a:spLocks noChangeArrowheads="1"/>
            </p:cNvSpPr>
            <p:nvPr/>
          </p:nvSpPr>
          <p:spPr bwMode="auto">
            <a:xfrm>
              <a:off x="2849289" y="3573016"/>
              <a:ext cx="1041400" cy="1440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l" eaLnBrk="1" hangingPunct="1"/>
              <a:r>
                <a:rPr lang="en-US" altLang="ko-KR" sz="1200" b="0" smtClean="0">
                  <a:latin typeface="+mj-ea"/>
                  <a:ea typeface="+mj-ea"/>
                </a:rPr>
                <a:t>GitHub </a:t>
              </a:r>
              <a:r>
                <a:rPr lang="ko-KR" altLang="en-US" sz="1200" b="0" dirty="0" smtClean="0">
                  <a:latin typeface="+mj-ea"/>
                  <a:ea typeface="+mj-ea"/>
                </a:rPr>
                <a:t>구성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grpSp>
        <p:nvGrpSpPr>
          <p:cNvPr id="45" name="그룹 38"/>
          <p:cNvGrpSpPr>
            <a:grpSpLocks/>
          </p:cNvGrpSpPr>
          <p:nvPr/>
        </p:nvGrpSpPr>
        <p:grpSpPr bwMode="auto">
          <a:xfrm>
            <a:off x="5297706" y="3860793"/>
            <a:ext cx="1219219" cy="986974"/>
            <a:chOff x="1881187" y="4557490"/>
            <a:chExt cx="1536821" cy="986971"/>
          </a:xfrm>
        </p:grpSpPr>
        <p:sp>
          <p:nvSpPr>
            <p:cNvPr id="46" name="AutoShape 211"/>
            <p:cNvSpPr>
              <a:spLocks noChangeArrowheads="1"/>
            </p:cNvSpPr>
            <p:nvPr/>
          </p:nvSpPr>
          <p:spPr bwMode="auto">
            <a:xfrm flipV="1">
              <a:off x="1881190" y="4557490"/>
              <a:ext cx="1536818" cy="32407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분석</a:t>
              </a:r>
              <a:r>
                <a:rPr lang="en-US" altLang="ko-KR" sz="1200" dirty="0">
                  <a:solidFill>
                    <a:schemeClr val="bg1"/>
                  </a:solidFill>
                  <a:latin typeface="+mj-ea"/>
                  <a:ea typeface="+mj-ea"/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설계</a:t>
              </a:r>
            </a:p>
          </p:txBody>
        </p:sp>
        <p:sp>
          <p:nvSpPr>
            <p:cNvPr id="47" name="AutoShape 206"/>
            <p:cNvSpPr>
              <a:spLocks noChangeArrowheads="1"/>
            </p:cNvSpPr>
            <p:nvPr/>
          </p:nvSpPr>
          <p:spPr bwMode="auto">
            <a:xfrm>
              <a:off x="1881187" y="4883149"/>
              <a:ext cx="841580" cy="661312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0" tIns="44075" rIns="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요구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사항</a:t>
              </a:r>
              <a:endParaRPr lang="ko-KR" altLang="en-US" sz="1200" b="0" dirty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>
                  <a:latin typeface="+mj-ea"/>
                  <a:ea typeface="+mj-ea"/>
                </a:rPr>
                <a:t>분석</a:t>
              </a:r>
            </a:p>
          </p:txBody>
        </p:sp>
        <p:sp>
          <p:nvSpPr>
            <p:cNvPr id="48" name="AutoShape 206"/>
            <p:cNvSpPr>
              <a:spLocks noChangeArrowheads="1"/>
            </p:cNvSpPr>
            <p:nvPr/>
          </p:nvSpPr>
          <p:spPr bwMode="auto">
            <a:xfrm>
              <a:off x="2722768" y="4883149"/>
              <a:ext cx="695238" cy="661312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모델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설계</a:t>
              </a:r>
              <a:r>
                <a:rPr lang="en-US" altLang="ko-KR" sz="1200" b="0" dirty="0" smtClean="0">
                  <a:latin typeface="+mj-ea"/>
                  <a:ea typeface="+mj-ea"/>
                </a:rPr>
                <a:t>/</a:t>
              </a:r>
              <a:endParaRPr lang="en-US" altLang="ko-KR" sz="1200" b="0" dirty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데이터수집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grpSp>
        <p:nvGrpSpPr>
          <p:cNvPr id="52" name="그룹 39"/>
          <p:cNvGrpSpPr>
            <a:grpSpLocks/>
          </p:cNvGrpSpPr>
          <p:nvPr/>
        </p:nvGrpSpPr>
        <p:grpSpPr bwMode="auto">
          <a:xfrm>
            <a:off x="7402142" y="3860794"/>
            <a:ext cx="1013714" cy="986971"/>
            <a:chOff x="3948881" y="4557582"/>
            <a:chExt cx="3448050" cy="986257"/>
          </a:xfrm>
        </p:grpSpPr>
        <p:sp>
          <p:nvSpPr>
            <p:cNvPr id="53" name="AutoShape 223"/>
            <p:cNvSpPr>
              <a:spLocks noChangeArrowheads="1"/>
            </p:cNvSpPr>
            <p:nvPr/>
          </p:nvSpPr>
          <p:spPr bwMode="auto">
            <a:xfrm flipV="1">
              <a:off x="3948881" y="4557582"/>
              <a:ext cx="3448050" cy="324913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구  현</a:t>
              </a:r>
            </a:p>
          </p:txBody>
        </p:sp>
        <p:sp>
          <p:nvSpPr>
            <p:cNvPr id="54" name="AutoShape 206"/>
            <p:cNvSpPr>
              <a:spLocks noChangeArrowheads="1"/>
            </p:cNvSpPr>
            <p:nvPr/>
          </p:nvSpPr>
          <p:spPr bwMode="auto">
            <a:xfrm>
              <a:off x="3948881" y="4883148"/>
              <a:ext cx="3448050" cy="660691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모델 생성</a:t>
              </a:r>
              <a:r>
                <a:rPr lang="en-US" altLang="ko-KR" sz="1200" b="0" dirty="0" smtClean="0">
                  <a:latin typeface="+mj-ea"/>
                  <a:ea typeface="+mj-ea"/>
                </a:rPr>
                <a:t>, </a:t>
              </a: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학습</a:t>
              </a:r>
              <a:r>
                <a:rPr lang="en-US" altLang="ko-KR" sz="1200" b="0" dirty="0" smtClean="0">
                  <a:latin typeface="+mj-ea"/>
                  <a:ea typeface="+mj-ea"/>
                </a:rPr>
                <a:t>, </a:t>
              </a:r>
              <a:r>
                <a:rPr lang="ko-KR" altLang="en-US" sz="1200" b="0" dirty="0" smtClean="0">
                  <a:latin typeface="+mj-ea"/>
                  <a:ea typeface="+mj-ea"/>
                </a:rPr>
                <a:t>평가 </a:t>
              </a:r>
              <a:r>
                <a:rPr lang="en-US" altLang="ko-KR" sz="1200" b="0" dirty="0" smtClean="0">
                  <a:latin typeface="+mj-ea"/>
                  <a:ea typeface="+mj-ea"/>
                </a:rPr>
                <a:t>,</a:t>
              </a:r>
              <a:r>
                <a:rPr lang="ko-KR" altLang="en-US" sz="1200" b="0" dirty="0" smtClean="0">
                  <a:latin typeface="+mj-ea"/>
                  <a:ea typeface="+mj-ea"/>
                </a:rPr>
                <a:t>개선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grpSp>
        <p:nvGrpSpPr>
          <p:cNvPr id="55" name="그룹 39"/>
          <p:cNvGrpSpPr>
            <a:grpSpLocks/>
          </p:cNvGrpSpPr>
          <p:nvPr/>
        </p:nvGrpSpPr>
        <p:grpSpPr bwMode="auto">
          <a:xfrm>
            <a:off x="7387770" y="5181591"/>
            <a:ext cx="1611088" cy="986971"/>
            <a:chOff x="3948881" y="4557582"/>
            <a:chExt cx="3448050" cy="986257"/>
          </a:xfrm>
        </p:grpSpPr>
        <p:sp>
          <p:nvSpPr>
            <p:cNvPr id="56" name="AutoShape 223"/>
            <p:cNvSpPr>
              <a:spLocks noChangeArrowheads="1"/>
            </p:cNvSpPr>
            <p:nvPr/>
          </p:nvSpPr>
          <p:spPr bwMode="auto">
            <a:xfrm flipV="1">
              <a:off x="3948881" y="4557582"/>
              <a:ext cx="3448050" cy="324913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구  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현 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2  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차</a:t>
              </a:r>
              <a:endParaRPr lang="ko-KR" altLang="en-US" sz="1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57" name="AutoShape 206"/>
            <p:cNvSpPr>
              <a:spLocks noChangeArrowheads="1"/>
            </p:cNvSpPr>
            <p:nvPr/>
          </p:nvSpPr>
          <p:spPr bwMode="auto">
            <a:xfrm>
              <a:off x="3948881" y="4883148"/>
              <a:ext cx="3448050" cy="660691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인공지능 연동</a:t>
              </a:r>
              <a:r>
                <a:rPr lang="en-US" altLang="ko-KR" sz="1200" b="0" dirty="0" smtClean="0">
                  <a:latin typeface="+mj-ea"/>
                  <a:ea typeface="+mj-ea"/>
                </a:rPr>
                <a:t>/</a:t>
              </a:r>
              <a:r>
                <a:rPr lang="ko-KR" altLang="en-US" sz="1200" b="0" dirty="0" smtClean="0">
                  <a:latin typeface="+mj-ea"/>
                  <a:ea typeface="+mj-ea"/>
                </a:rPr>
                <a:t>화면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en-US" altLang="ko-KR" sz="1200" b="0" dirty="0" smtClean="0">
                  <a:latin typeface="+mj-ea"/>
                  <a:ea typeface="+mj-ea"/>
                </a:rPr>
                <a:t>/</a:t>
              </a:r>
              <a:r>
                <a:rPr lang="ko-KR" altLang="en-US" sz="1200" b="0" dirty="0">
                  <a:latin typeface="+mj-ea"/>
                  <a:ea typeface="+mj-ea"/>
                </a:rPr>
                <a:t> </a:t>
              </a:r>
              <a:r>
                <a:rPr lang="ko-KR" altLang="en-US" sz="1200" b="0" dirty="0" smtClean="0">
                  <a:latin typeface="+mj-ea"/>
                  <a:ea typeface="+mj-ea"/>
                </a:rPr>
                <a:t>자연어처리</a:t>
              </a:r>
              <a:r>
                <a:rPr lang="en-US" altLang="ko-KR" sz="1200" b="0" dirty="0" smtClean="0">
                  <a:latin typeface="+mj-ea"/>
                  <a:ea typeface="+mj-ea"/>
                </a:rPr>
                <a:t>(</a:t>
              </a:r>
              <a:r>
                <a:rPr lang="ko-KR" altLang="en-US" sz="1200" b="0" dirty="0" smtClean="0">
                  <a:latin typeface="+mj-ea"/>
                  <a:ea typeface="+mj-ea"/>
                </a:rPr>
                <a:t>뉴스</a:t>
              </a:r>
              <a:r>
                <a:rPr lang="en-US" altLang="ko-KR" sz="1200" b="0" dirty="0" smtClean="0">
                  <a:latin typeface="+mj-ea"/>
                  <a:ea typeface="+mj-ea"/>
                </a:rPr>
                <a:t>)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  <p:grpSp>
        <p:nvGrpSpPr>
          <p:cNvPr id="58" name="그룹 39"/>
          <p:cNvGrpSpPr>
            <a:grpSpLocks/>
          </p:cNvGrpSpPr>
          <p:nvPr/>
        </p:nvGrpSpPr>
        <p:grpSpPr bwMode="auto">
          <a:xfrm>
            <a:off x="6531356" y="3860794"/>
            <a:ext cx="870786" cy="986971"/>
            <a:chOff x="3948881" y="4557582"/>
            <a:chExt cx="3448050" cy="986257"/>
          </a:xfrm>
        </p:grpSpPr>
        <p:sp>
          <p:nvSpPr>
            <p:cNvPr id="59" name="AutoShape 223"/>
            <p:cNvSpPr>
              <a:spLocks noChangeArrowheads="1"/>
            </p:cNvSpPr>
            <p:nvPr/>
          </p:nvSpPr>
          <p:spPr bwMode="auto">
            <a:xfrm flipV="1">
              <a:off x="3948881" y="4557582"/>
              <a:ext cx="3448050" cy="324913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32 w 21600"/>
                <a:gd name="T13" fmla="*/ 2232 h 21600"/>
                <a:gd name="T14" fmla="*/ 19368 w 21600"/>
                <a:gd name="T15" fmla="*/ 1936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63" y="21600"/>
                  </a:lnTo>
                  <a:lnTo>
                    <a:pt x="20737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lIns="82649" tIns="41326" rIns="82649" bIns="41326" anchor="ctr"/>
            <a:lstStyle>
              <a:lvl1pPr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27088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270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dirty="0" smtClean="0">
                  <a:solidFill>
                    <a:schemeClr val="bg1"/>
                  </a:solidFill>
                  <a:latin typeface="+mj-ea"/>
                  <a:ea typeface="+mj-ea"/>
                </a:rPr>
                <a:t>선행개발</a:t>
              </a:r>
              <a:endParaRPr lang="ko-KR" altLang="en-US" sz="1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60" name="AutoShape 206"/>
            <p:cNvSpPr>
              <a:spLocks noChangeArrowheads="1"/>
            </p:cNvSpPr>
            <p:nvPr/>
          </p:nvSpPr>
          <p:spPr bwMode="auto">
            <a:xfrm>
              <a:off x="3948881" y="4883148"/>
              <a:ext cx="3448050" cy="660691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941 w 21600"/>
                <a:gd name="T13" fmla="*/ 2941 h 21600"/>
                <a:gd name="T14" fmla="*/ 18659 w 21600"/>
                <a:gd name="T15" fmla="*/ 1865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282" y="21600"/>
                  </a:lnTo>
                  <a:lnTo>
                    <a:pt x="19318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50195"/>
              </a:schemeClr>
            </a:solidFill>
            <a:ln w="9525">
              <a:solidFill>
                <a:srgbClr val="5D7EAF"/>
              </a:solidFill>
              <a:miter lim="800000"/>
              <a:headEnd/>
              <a:tailEnd/>
            </a:ln>
          </p:spPr>
          <p:txBody>
            <a:bodyPr wrap="none" lIns="88150" tIns="44075" rIns="88150" bIns="44075" anchor="ctr"/>
            <a:lstStyle>
              <a:lvl1pPr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1pPr>
              <a:lvl2pPr marL="742950" indent="-28575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2pPr>
              <a:lvl3pPr marL="11430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3pPr>
              <a:lvl4pPr marL="16002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4pPr>
              <a:lvl5pPr marL="2057400" indent="-228600" defTabSz="882650" eaLnBrk="0" hangingPunct="0"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5pPr>
              <a:lvl6pPr marL="25146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6pPr>
              <a:lvl7pPr marL="29718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7pPr>
              <a:lvl8pPr marL="34290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8pPr>
              <a:lvl9pPr marL="3886200" indent="-228600" algn="ctr" defTabSz="88265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가는각진제목체" pitchFamily="18" charset="-127"/>
                  <a:ea typeface="가는각진제목체" pitchFamily="18" charset="-127"/>
                </a:defRPr>
              </a:lvl9pPr>
            </a:lstStyle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모델 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베이스라인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데이터</a:t>
              </a:r>
              <a:endParaRPr lang="en-US" altLang="ko-KR" sz="1200" b="0" dirty="0" smtClean="0">
                <a:latin typeface="+mj-ea"/>
                <a:ea typeface="+mj-ea"/>
              </a:endParaRPr>
            </a:p>
            <a:p>
              <a:pPr algn="ctr" eaLnBrk="1" hangingPunct="1"/>
              <a:r>
                <a:rPr lang="ko-KR" altLang="en-US" sz="1200" b="0" dirty="0" smtClean="0">
                  <a:latin typeface="+mj-ea"/>
                  <a:ea typeface="+mj-ea"/>
                </a:rPr>
                <a:t>선정</a:t>
              </a:r>
              <a:endParaRPr lang="ko-KR" altLang="en-US" sz="1200" b="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7803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150803" y="2947528"/>
            <a:ext cx="36311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  <a:cs typeface="BareunDotumOTFPro 3" charset="-127"/>
              </a:rPr>
              <a:t>THANK YOU</a:t>
            </a:r>
            <a:endParaRPr lang="en-US" sz="4800" dirty="0">
              <a:solidFill>
                <a:schemeClr val="tx2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  <a:cs typeface="BareunDotumOTFPro 3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5321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</TotalTime>
  <Words>751</Words>
  <Application>Microsoft Office PowerPoint</Application>
  <PresentationFormat>사용자 지정</PresentationFormat>
  <Paragraphs>178</Paragraphs>
  <Slides>8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9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user</cp:lastModifiedBy>
  <cp:revision>30</cp:revision>
  <dcterms:created xsi:type="dcterms:W3CDTF">2015-07-02T05:09:23Z</dcterms:created>
  <dcterms:modified xsi:type="dcterms:W3CDTF">2020-12-06T09:23:58Z</dcterms:modified>
</cp:coreProperties>
</file>

<file path=docProps/thumbnail.jpeg>
</file>